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85206-45FB-477E-B0F5-3E49BDA87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9D82D1-0023-4881-A7BF-13BFB72E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638C7-7329-4A4E-B1F9-DC193439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CE2C8-6332-42EE-A885-76D91530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41A81A-EACC-46A9-84CF-F29690C7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22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DC46C-581E-48ED-AE76-A9EBCA61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493805-4EB8-47B9-88F0-6302CEB2A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41677-E2EA-4153-98AF-10010611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2B7ECE-A82A-4C8A-8DF7-DB6EB7E0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5B85F9-785D-4E8B-8A09-68FA422B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0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2FA344-3538-4EA0-B509-55ADBF70C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1FC7F1-E94F-45E0-860A-647E42D1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E43F55-3074-40A6-901D-9A2D4E2D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76A8C4-C79C-4AC7-AA04-1E0EB9BE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F2790-76AE-4F2F-9BA7-F7E8040E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6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D20A8-03F5-4E22-817F-C1BFC1D4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23658-ADA3-49B4-A969-DF88C955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E6D0F3-65FA-439F-B9B2-897342B7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980432-AC75-4B17-BCD9-6511B557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C855D5-16B3-41B0-8D59-D7D0EB0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7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B6062-FBDA-4348-92E0-78345484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AD3678-E881-4778-AB52-EB096624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014E0-9C83-402F-897E-CA2E0D51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E50D0-3687-42C2-A0FA-6ECE2239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AAE651-EE4C-4E44-A77C-B95ACAD6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74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B1E83-7600-4EA4-9E0F-1C08881A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FB22C-FB42-4A05-80F3-469D0FE22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8FACD-B08E-4DDC-91C7-F99F7261B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5E4C89-441C-45BF-9733-4CC37F4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3946FB-C711-480F-BF74-4C136490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8E8E0B-2394-44C6-A9CC-C16F5472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48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CB798-AC52-42B8-BAEE-EBDD82D1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8F879B-41A5-465E-916A-716BCF64D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F4F30B-58D7-4F0C-B090-98B3164F4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629B24-D39D-4123-8493-29A17F422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F341A2-A2A5-4179-9E13-011BD6294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4418B2-284E-439C-8BE4-55D3ABC5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F39A30-577C-4EAC-BE3C-24669138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54776A-BEEF-42F2-AC5B-1043C603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F524F-50DA-4725-8F69-991AA965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04E524-B42B-4DF6-8210-0D6CF795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F630F-4DA6-41D9-9023-F0555E76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26BA49-34D6-4040-89D7-6D635935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8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8E0CBD-64B3-4C73-BEB9-CD97386E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721790-6844-438F-B561-5665FF57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281F6C-0CD9-4556-932E-935CBA2B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05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AE5DE-A3A8-4E3E-B44F-395A9767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D50CEA-D3E8-40ED-850A-DA3DC219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6BAD3A-F5E3-4936-A3DB-10948A325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4D684C-009C-46A4-AD87-42A97C3F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2C2629-A1EB-41A4-B040-610B577B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B61643-C82A-41D3-9D3E-76FFC975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45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46DBF-86AD-4C04-9DC7-ADE46ED1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D124E8-C438-4E83-8F4F-5B85BF180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6AE306-7601-4286-ADA7-69F2FED66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CDB73E-8E13-4FF9-84C7-950FEBCC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0A479A-F1B2-462F-B4DC-4EAF33C9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41AEE6-D644-4542-B712-BA721E99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9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E0D872-B946-4E57-AA69-8D0EB6BB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A0CCCB-65B4-4F72-8165-8006B43B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9FF-3938-443D-8004-27F3ED12D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004F-93C9-46F9-BB8A-13ACEB2A6600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B45DE-06D9-460F-B587-180903903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D753FB-BE22-4B9F-A950-02026A5E2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1B8F-64EA-4C5C-B02D-F596704A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3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sacsurledos.com/les-mysteres-de-lile-de-paques-lextinction-24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04BDB-F374-4051-904E-B1A1E5F4B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COURS III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508C6D-17CF-4C8E-962B-4312BA4CE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Naissance et mort des civilisations </a:t>
            </a:r>
          </a:p>
        </p:txBody>
      </p:sp>
    </p:spTree>
    <p:extLst>
      <p:ext uri="{BB962C8B-B14F-4D97-AF65-F5344CB8AC3E}">
        <p14:creationId xmlns:p14="http://schemas.microsoft.com/office/powerpoint/2010/main" val="95564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AFDB3-51FC-476F-926C-31A4C3B3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2. Reconstitution des phases de l’histoire de l’île d’après les études historiques, </a:t>
            </a:r>
            <a:r>
              <a:rPr lang="fr-FR" dirty="0" err="1"/>
              <a:t>palinologiques</a:t>
            </a:r>
            <a:r>
              <a:rPr lang="fr-FR" dirty="0"/>
              <a:t>, anthropologiques…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6C651-E931-4921-8CD2-ACC3A8A6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93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Histoire : étude du passé qui est surtout une enquête à partir des sources écrites. En l’absence de textes écrits par les pascuans eux-mêmes, nous devons utiliser les récits des découvreurs occidentaux qui n’arrivèrent pas avant le XVIIIe siècle. </a:t>
            </a:r>
          </a:p>
          <a:p>
            <a:r>
              <a:rPr lang="fr-FR" dirty="0" err="1"/>
              <a:t>Palinologie</a:t>
            </a:r>
            <a:r>
              <a:rPr lang="fr-FR" dirty="0"/>
              <a:t>: étude des pollens présents dans les couches archéologiques permettant de savoir quelles plantes étaient jadis présentes sur l’île. Très importante car aujourd’hui très peu d’arbre y poussent. </a:t>
            </a:r>
          </a:p>
          <a:p>
            <a:r>
              <a:rPr lang="fr-FR" dirty="0"/>
              <a:t>Anthropologie : étude des populations, notamment à partir de l’archéologie : des ossements retrouvés dans les tombes, mais aussi des vestiges d’habitations, des statues monumentales (moai). </a:t>
            </a:r>
          </a:p>
        </p:txBody>
      </p:sp>
    </p:spTree>
    <p:extLst>
      <p:ext uri="{BB962C8B-B14F-4D97-AF65-F5344CB8AC3E}">
        <p14:creationId xmlns:p14="http://schemas.microsoft.com/office/powerpoint/2010/main" val="356521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9F52B-F2B3-41B5-85DD-FCAE594E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débuts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3F16A7-6D30-4DF5-B95A-AC59AE75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5089" cy="4351338"/>
          </a:xfrm>
        </p:spPr>
        <p:txBody>
          <a:bodyPr/>
          <a:lstStyle/>
          <a:p>
            <a:r>
              <a:rPr lang="fr-FR" dirty="0"/>
              <a:t>-2 800 000 ans et -1 800 000: surgissement de deux volcans qui, réunis par des écoulements de lave, forment une île triangulaire de 166 km2</a:t>
            </a:r>
          </a:p>
          <a:p>
            <a:r>
              <a:rPr lang="fr-FR" dirty="0"/>
              <a:t>Entre 100 et 1200 : peuplement par des populations venues des îles marquises sur des pirogues d’une dizaine de mètres de long.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C505C9-FA3F-4B82-9585-5222A566D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41" y="2009422"/>
            <a:ext cx="390769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4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AA2F8-7C61-404F-86D5-E09DF46E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découverte occidentale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4489D3-B49F-45BD-8710-862EA8B5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XVIIe siècle : l’île est vue de loin par un flibustier, </a:t>
            </a:r>
            <a:r>
              <a:rPr lang="fr-FR" dirty="0" err="1"/>
              <a:t>Edvardt</a:t>
            </a:r>
            <a:r>
              <a:rPr lang="fr-FR" dirty="0"/>
              <a:t> Davis, qui la prend pour un continent nouveau (Terra Australis </a:t>
            </a:r>
            <a:r>
              <a:rPr lang="fr-FR" dirty="0" err="1"/>
              <a:t>Incognita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1722 : Jacob </a:t>
            </a:r>
            <a:r>
              <a:rPr lang="fr-FR" dirty="0" err="1"/>
              <a:t>Roggeven</a:t>
            </a:r>
            <a:r>
              <a:rPr lang="fr-FR" dirty="0"/>
              <a:t>, notaire de 63 ans, veut retrouver la Terre de Davis, et découvre le jour de Pâques l’île, qui reçoit alors son noms. L’équipage passe 8h sur place. </a:t>
            </a:r>
          </a:p>
          <a:p>
            <a:pPr marL="0" indent="0">
              <a:buNone/>
            </a:pPr>
            <a:r>
              <a:rPr lang="fr-FR" dirty="0"/>
              <a:t>1770 : prise de possession par Felipe de </a:t>
            </a:r>
            <a:r>
              <a:rPr lang="fr-FR" dirty="0" err="1"/>
              <a:t>Haedo</a:t>
            </a:r>
            <a:r>
              <a:rPr lang="fr-FR" dirty="0"/>
              <a:t> au  nom de la couronne espagnole</a:t>
            </a:r>
          </a:p>
          <a:p>
            <a:pPr marL="0" indent="0">
              <a:buNone/>
            </a:pPr>
            <a:r>
              <a:rPr lang="fr-FR" dirty="0"/>
              <a:t>1774 : James Cook, explorateur des mers du Sud, arrive. </a:t>
            </a:r>
          </a:p>
          <a:p>
            <a:pPr marL="0" indent="0">
              <a:buNone/>
            </a:pPr>
            <a:r>
              <a:rPr lang="fr-FR" dirty="0"/>
              <a:t>1786 : arrivée du  navigateur français La Pérouse </a:t>
            </a:r>
          </a:p>
        </p:txBody>
      </p:sp>
    </p:spTree>
    <p:extLst>
      <p:ext uri="{BB962C8B-B14F-4D97-AF65-F5344CB8AC3E}">
        <p14:creationId xmlns:p14="http://schemas.microsoft.com/office/powerpoint/2010/main" val="164778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E79BB-643D-491E-8E99-4C971F8E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grande catastrophe mystérieuse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FBA29-9F1A-45BB-ADD2-9FEEAE82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1044" cy="435133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De l’arrivée à 1722 : déforestation , culture intensive dans les jardins de pierre. 4952 maisons et 550 jardins sont recensés par les archéologues. </a:t>
            </a:r>
          </a:p>
          <a:p>
            <a:r>
              <a:rPr lang="fr-FR" dirty="0"/>
              <a:t>V. 1200. premières statues anthropomorphes. Edification de moaï (statues d’ancêtres probablement), de plus en plus monumentaux  </a:t>
            </a:r>
          </a:p>
          <a:p>
            <a:r>
              <a:rPr lang="fr-FR" dirty="0"/>
              <a:t>XIXe siècle : les occidentaux constatent que les plates-formes (ahu) supportant les moai sont à l’abandon, et les statues renversées</a:t>
            </a:r>
          </a:p>
          <a:p>
            <a:r>
              <a:rPr lang="fr-FR" dirty="0"/>
              <a:t>Entre le XVIIe s et le XIXe s. : Nouvelle religion de l’homme-oiseau permettant d’unifier politiquement l’île et de faire alterner le pouvoir, grâce à une épreuve sportive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32AD3E-6D38-4FFA-B45F-C082EE5B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97" y="1690688"/>
            <a:ext cx="4380003" cy="29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BEB71-985F-4677-A53E-84F24C5A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Esclavage et déportation de la population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13A008-4B41-4649-808B-CEAA3A4A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1805 : une goélette nord-américaine vient rafler des esclaves. A partir de cette date, les Pascuans seront hostiles avec les équipages étrangers </a:t>
            </a:r>
          </a:p>
          <a:p>
            <a:r>
              <a:rPr lang="fr-FR" dirty="0"/>
              <a:t>1862: une grande partie de la population, dont la classe des prêtres-savants, est déportée vers les îles à Guano du Pérou, où elle mourra dans l’affreuses conditions. </a:t>
            </a:r>
          </a:p>
          <a:p>
            <a:r>
              <a:rPr lang="fr-FR" dirty="0"/>
              <a:t>1864 : l’évêque de Papeete intervient pour faire rapatrier les survivants sur l’île (100 sur 1400). Beaucoup sont porteurs de la variole qui décime encore davantage la population.  </a:t>
            </a:r>
          </a:p>
          <a:p>
            <a:r>
              <a:rPr lang="fr-FR" dirty="0"/>
              <a:t>1867-1877 : un aventurier français se proclame roi de l’île et déporte d’autres esclaves. Il est combattu par les missionnaires. </a:t>
            </a:r>
          </a:p>
          <a:p>
            <a:r>
              <a:rPr lang="fr-FR" dirty="0"/>
              <a:t>1888 : prise de possession chilienne </a:t>
            </a:r>
          </a:p>
        </p:txBody>
      </p:sp>
    </p:spTree>
    <p:extLst>
      <p:ext uri="{BB962C8B-B14F-4D97-AF65-F5344CB8AC3E}">
        <p14:creationId xmlns:p14="http://schemas.microsoft.com/office/powerpoint/2010/main" val="129901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E7BAD-07A6-40F8-8726-A3F7AAD5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Les hypothèses sur le déclin de l’île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E8C1F8-1304-4608-A7F7-D76D9DE2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D’après l’article du blog à lire pour aujourd’hui: </a:t>
            </a:r>
          </a:p>
          <a:p>
            <a:r>
              <a:rPr lang="fr-FR" dirty="0">
                <a:hlinkClick r:id="rId2"/>
              </a:rPr>
              <a:t>https://www.unsacsurledos.com/les-mysteres-de-lile-de-paques-lextinction-24/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3.1 éléments factuels</a:t>
            </a:r>
          </a:p>
          <a:p>
            <a:r>
              <a:rPr lang="fr-FR" dirty="0"/>
              <a:t>Chute de la population divisée par 10 (estimation), probablement liée à une dégradation du milieu naturel. </a:t>
            </a:r>
          </a:p>
        </p:txBody>
      </p:sp>
    </p:spTree>
    <p:extLst>
      <p:ext uri="{BB962C8B-B14F-4D97-AF65-F5344CB8AC3E}">
        <p14:creationId xmlns:p14="http://schemas.microsoft.com/office/powerpoint/2010/main" val="53384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CCBA7-6392-4BAE-90CE-25559811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 Hypothèse Diamond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1BFB2-012E-474E-9BBE-3EB693D7F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0956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Hypothèse Jared Diamond (</a:t>
            </a:r>
            <a:r>
              <a:rPr lang="fr-FR" u="sng" dirty="0"/>
              <a:t>Effondrement</a:t>
            </a:r>
            <a:r>
              <a:rPr lang="fr-FR" dirty="0"/>
              <a:t>, ouvrage daté de 2005)</a:t>
            </a:r>
          </a:p>
          <a:p>
            <a:r>
              <a:rPr lang="fr-FR" dirty="0"/>
              <a:t>Thèse de l’écocide (destruction du milieu naturel par l’homme). Les Pascuans auraient déforesté à outrance. </a:t>
            </a:r>
          </a:p>
          <a:p>
            <a:r>
              <a:rPr lang="fr-FR" dirty="0"/>
              <a:t>La disparition du bois leur ôta la possibilité de pêcher en mer et les obligea à se nourrir d’oiseaux. </a:t>
            </a:r>
          </a:p>
          <a:p>
            <a:r>
              <a:rPr lang="fr-FR" dirty="0"/>
              <a:t>Les rares ressources subsistances entraînèrent des conflits entre clans rivaux : guerre, destruction des statues d’ancêtres… 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144B57-7EA1-42FB-B050-3CC51CC68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70" y="1092816"/>
            <a:ext cx="3626908" cy="48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1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D2E1B-1CE0-4A51-B079-75EA78DF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3. Critique de l’hypothèse Diamond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26A386-9D42-4E94-884C-84028607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2867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-témoignage archéologique que, malgré l’absence de forêt, des cultures vivrières étaient possibles et existaient (Benny </a:t>
            </a:r>
            <a:r>
              <a:rPr lang="fr-FR" dirty="0" err="1"/>
              <a:t>Peiser</a:t>
            </a:r>
            <a:r>
              <a:rPr lang="fr-FR" dirty="0"/>
              <a:t>)</a:t>
            </a:r>
          </a:p>
          <a:p>
            <a:r>
              <a:rPr lang="fr-FR" dirty="0"/>
              <a:t>-autres hypothèses expliquant la disparition des ressources : rats, changement climatique (El Nino) </a:t>
            </a:r>
          </a:p>
          <a:p>
            <a:r>
              <a:rPr lang="fr-FR" dirty="0"/>
              <a:t>-contrairement à ce que l’on croyait, le déplacement des moaï n’aurait pas nécessité d’arbres: des cordes tressées de végétaux auraient suffi. </a:t>
            </a:r>
          </a:p>
          <a:p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EFAE3EA-ACF5-4337-92E4-F068CD1FD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21335"/>
              </p:ext>
            </p:extLst>
          </p:nvPr>
        </p:nvGraphicFramePr>
        <p:xfrm>
          <a:off x="7992533" y="2366042"/>
          <a:ext cx="3469569" cy="212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 bitmap" r:id="rId3" imgW="7182000" imgH="4400640" progId="Paint.Picture">
                  <p:embed/>
                </p:oleObj>
              </mc:Choice>
              <mc:Fallback>
                <p:oleObj name="Image bitmap" r:id="rId3" imgW="7182000" imgH="4400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2533" y="2366042"/>
                        <a:ext cx="3469569" cy="212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F9C86-405A-4885-9826-C0B8ED35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cours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640ED0-6654-435D-B890-18155D83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I. définitions importantes</a:t>
            </a:r>
          </a:p>
          <a:p>
            <a:r>
              <a:rPr lang="fr-FR" dirty="0"/>
              <a:t>II. Comment naît et meurt une civilisation ? L’exemple de l’île de Pâques</a:t>
            </a:r>
          </a:p>
          <a:p>
            <a:r>
              <a:rPr lang="fr-FR" dirty="0"/>
              <a:t>III. Une des sources de notre civilisation : Babylone</a:t>
            </a:r>
          </a:p>
          <a:p>
            <a:r>
              <a:rPr lang="fr-FR" dirty="0"/>
              <a:t>IV. Une deuxième source de notre civilisation : la culture des Kourganes et les peuples indo-européens </a:t>
            </a:r>
          </a:p>
          <a:p>
            <a:r>
              <a:rPr lang="fr-FR" dirty="0"/>
              <a:t>V. Conclusion </a:t>
            </a:r>
          </a:p>
        </p:txBody>
      </p:sp>
    </p:spTree>
    <p:extLst>
      <p:ext uri="{BB962C8B-B14F-4D97-AF65-F5344CB8AC3E}">
        <p14:creationId xmlns:p14="http://schemas.microsoft.com/office/powerpoint/2010/main" val="425286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F5C0B-C624-4715-9FFE-89C72B98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Définitions importantes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9D3AF0-870B-4E85-8B0A-415FB5468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convient avant tout de définir les notions de civilisation et d’ère civilisationnelle.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B93DBA-121E-4DEE-9BC6-79B24365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0" y="2818270"/>
            <a:ext cx="7224889" cy="39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06D6E-79B4-4549-81A1-5E18A50F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Civilisation (Histoire du mot)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C92F04-EBB3-417B-8473-B769F3F26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À l’origine, désigne dans le domaine du droit ce qui rend les hommes plus civils, cad plus aptes à la vie en société (1721)</a:t>
            </a:r>
          </a:p>
          <a:p>
            <a:pPr>
              <a:buFontTx/>
              <a:buChar char="-"/>
            </a:pPr>
            <a:r>
              <a:rPr lang="fr-FR" dirty="0"/>
              <a:t>Puis un processus historique de progrès matériel, social et culturel (1760)</a:t>
            </a:r>
          </a:p>
          <a:p>
            <a:pPr>
              <a:buFontTx/>
              <a:buChar char="-"/>
            </a:pPr>
            <a:r>
              <a:rPr lang="fr-FR" dirty="0"/>
              <a:t>1763 : Une société donné, dotée d’un état de développement avancé. </a:t>
            </a:r>
          </a:p>
        </p:txBody>
      </p:sp>
    </p:spTree>
    <p:extLst>
      <p:ext uri="{BB962C8B-B14F-4D97-AF65-F5344CB8AC3E}">
        <p14:creationId xmlns:p14="http://schemas.microsoft.com/office/powerpoint/2010/main" val="182620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6B5D2-72C8-44EF-98D5-EC441AC9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9" y="22277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Aire de civilisation</a:t>
            </a:r>
            <a:r>
              <a:rPr lang="fr-FR" dirty="0"/>
              <a:t> : espace géographique défini par un ensemble de caractères matériels, moraux, religieux, linguistiques, artistiques et sociaux communs à une société ou à un groupe de sociétés.</a:t>
            </a:r>
            <a:br>
              <a:rPr lang="fr-FR" dirty="0"/>
            </a:br>
            <a:r>
              <a:rPr lang="fr-FR" dirty="0"/>
              <a:t>Hégémonie : domination d’une civilisation sur d’autres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97D45B-F928-40F6-B160-D262CF15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6050845"/>
            <a:ext cx="10515600" cy="517225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65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279DF-0022-449D-A5F7-D3F7ECA6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L’île de Pâques, comment naît et meurt une civilisation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C4884B-A332-4FAE-AB88-E22D7AEB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1489" cy="4351338"/>
          </a:xfrm>
        </p:spPr>
        <p:txBody>
          <a:bodyPr/>
          <a:lstStyle/>
          <a:p>
            <a:r>
              <a:rPr lang="fr-FR" dirty="0"/>
              <a:t>Position géographique : à 4000 km des côtes du Chili, dans l’Océan Pacifique. </a:t>
            </a:r>
          </a:p>
          <a:p>
            <a:r>
              <a:rPr lang="fr-FR" dirty="0"/>
              <a:t>Ilot volcanique abritant une population d’origine polynésienne.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7D9C80-D18B-412E-A0CA-1CB89060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1303866"/>
            <a:ext cx="6800427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9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E95A5-5718-4144-B7F0-6118C3E1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l’origine du peuplement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286ACB-3274-4BC1-9589-15C1CB47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9933" cy="4351338"/>
          </a:xfrm>
        </p:spPr>
        <p:txBody>
          <a:bodyPr/>
          <a:lstStyle/>
          <a:p>
            <a:r>
              <a:rPr lang="fr-FR" dirty="0"/>
              <a:t>Peuplement tardif (vers 800 </a:t>
            </a:r>
            <a:r>
              <a:rPr lang="fr-FR" dirty="0" err="1"/>
              <a:t>ap</a:t>
            </a:r>
            <a:r>
              <a:rPr lang="fr-FR" dirty="0"/>
              <a:t> JC). Une des zones les plus tardivement peuplées par l’homme, depuis les îles Marquises.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B00757-1B17-403B-ABEC-65F6A05EC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26" y="1843580"/>
            <a:ext cx="6782747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E09C4-F588-4DA5-8379-2591CB93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Thor </a:t>
            </a:r>
            <a:r>
              <a:rPr lang="fr-FR" dirty="0" err="1"/>
              <a:t>Heyerdal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935CA7-0D5E-4CD3-869D-2AB2002B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09533" cy="4351338"/>
          </a:xfrm>
        </p:spPr>
        <p:txBody>
          <a:bodyPr/>
          <a:lstStyle/>
          <a:p>
            <a:r>
              <a:rPr lang="fr-FR" dirty="0"/>
              <a:t>Comme l’a montré Thor </a:t>
            </a:r>
            <a:r>
              <a:rPr lang="fr-FR" dirty="0" err="1"/>
              <a:t>Heyerdal</a:t>
            </a:r>
            <a:r>
              <a:rPr lang="fr-FR" dirty="0"/>
              <a:t> en 1947, la navigation en un simple canot est possible sur des milliers de kilomètres dans le pacifique.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47B842-E67A-4868-8D2A-423B29ACA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9" y="571500"/>
            <a:ext cx="3612442" cy="477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5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B7702-8710-4258-9B2B-4F6F7ABA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BA843C-2573-4991-AE0F-D3C68075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3444" cy="4351338"/>
          </a:xfrm>
        </p:spPr>
        <p:txBody>
          <a:bodyPr/>
          <a:lstStyle/>
          <a:p>
            <a:r>
              <a:rPr lang="fr-FR" dirty="0"/>
              <a:t>On suppose que les colons partaient en emportant hommes, femmes, enfants, eau, animaux domestiques (cochons, chiens) et plantes comestibles (igname, canne à sucre), afin de coloniser des îlots qui pouvaient être peu accueillants.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A3E7B9-6E20-4CE6-91C9-51140A2F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10" y="914400"/>
            <a:ext cx="6647631" cy="46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76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1010</Words>
  <Application>Microsoft Office PowerPoint</Application>
  <PresentationFormat>Grand écran</PresentationFormat>
  <Paragraphs>63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Image bitmap</vt:lpstr>
      <vt:lpstr>COURS III</vt:lpstr>
      <vt:lpstr>Plan du cours </vt:lpstr>
      <vt:lpstr>I. Définitions importantes </vt:lpstr>
      <vt:lpstr>Civilisation (Histoire du mot)</vt:lpstr>
      <vt:lpstr>Aire de civilisation : espace géographique défini par un ensemble de caractères matériels, moraux, religieux, linguistiques, artistiques et sociaux communs à une société ou à un groupe de sociétés. Hégémonie : domination d’une civilisation sur d’autres</vt:lpstr>
      <vt:lpstr>II. L’île de Pâques, comment naît et meurt une civilisation </vt:lpstr>
      <vt:lpstr>1. l’origine du peuplement </vt:lpstr>
      <vt:lpstr>Thor Heyerdal </vt:lpstr>
      <vt:lpstr>Présentation PowerPoint</vt:lpstr>
      <vt:lpstr>2. Reconstitution des phases de l’histoire de l’île d’après les études historiques, palinologiques, anthropologiques… </vt:lpstr>
      <vt:lpstr>Les débuts </vt:lpstr>
      <vt:lpstr>La découverte occidentale </vt:lpstr>
      <vt:lpstr>Une grande catastrophe mystérieuse</vt:lpstr>
      <vt:lpstr>Esclavage et déportation de la population </vt:lpstr>
      <vt:lpstr>3. Les hypothèses sur le déclin de l’île</vt:lpstr>
      <vt:lpstr>3.2 Hypothèse Diamond</vt:lpstr>
      <vt:lpstr>3. 3. Critique de l’hypothèse Diamond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III</dc:title>
  <dc:creator>Florent Libral</dc:creator>
  <cp:lastModifiedBy>Florent Libral</cp:lastModifiedBy>
  <cp:revision>15</cp:revision>
  <dcterms:created xsi:type="dcterms:W3CDTF">2020-10-01T06:48:57Z</dcterms:created>
  <dcterms:modified xsi:type="dcterms:W3CDTF">2020-10-01T09:44:10Z</dcterms:modified>
</cp:coreProperties>
</file>