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media/image9.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8.jpeg" ContentType="image/jpeg"/>
  <Override PartName="/ppt/media/image5.wmf" ContentType="image/x-wmf"/>
  <Override PartName="/ppt/media/image6.jpeg" ContentType="image/jpeg"/>
  <Override PartName="/ppt/media/image7.jpeg" ContentType="image/jpeg"/>
  <Override PartName="/ppt/media/image1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2"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3" name="PlaceHolder 5"/>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8" name="PlaceHolder 5"/>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40" name="PlaceHolder 7"/>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57" name="PlaceHolder 3"/>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58" name="PlaceHolder 4"/>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3"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4" name="PlaceHolder 5"/>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9" name="PlaceHolder 5"/>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1" name="PlaceHolder 7"/>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 name="PlaceHolder 3"/>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7" name="PlaceHolder 4"/>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b="0" lang="fr-FR" sz="6000" spc="-1" strike="noStrike">
                <a:solidFill>
                  <a:srgbClr val="000000"/>
                </a:solidFill>
                <a:latin typeface="Calibri Light"/>
              </a:rPr>
              <a:t>Modifiez le style du titre</a:t>
            </a:r>
            <a:endParaRPr b="0" lang="fr-FR"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fld id="{4CD27CDD-BDC7-422D-99D0-852917C06C65}" type="datetime">
              <a:rPr b="0" lang="fr-FR" sz="1200" spc="-1" strike="noStrike">
                <a:solidFill>
                  <a:srgbClr val="8b8b8b"/>
                </a:solidFill>
                <a:latin typeface="Calibri"/>
              </a:rPr>
              <a:t>02/05/2021</a:t>
            </a:fld>
            <a:endParaRPr b="0" lang="fr-FR"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fr-FR"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38D81CAA-8D7A-4B99-9D40-86954039A527}" type="slidenum">
              <a:rPr b="0" lang="fr-FR"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p>
            <a:pPr marL="228600" indent="-228240">
              <a:lnSpc>
                <a:spcPct val="100000"/>
              </a:lnSpc>
              <a:spcBef>
                <a:spcPts val="1001"/>
              </a:spcBef>
              <a:buClr>
                <a:srgbClr val="000000"/>
              </a:buClr>
              <a:buFont typeface="Arial"/>
              <a:buChar char="•"/>
            </a:pPr>
            <a:r>
              <a:rPr b="0" lang="fr-FR" sz="2800" spc="-1" strike="noStrike">
                <a:solidFill>
                  <a:srgbClr val="000000"/>
                </a:solidFill>
                <a:latin typeface="Calibri"/>
              </a:rPr>
              <a:t>Cliquez pour modifier les styles du texte du masque</a:t>
            </a:r>
            <a:endParaRPr b="0" lang="fr-FR" sz="2800" spc="-1" strike="noStrike">
              <a:solidFill>
                <a:srgbClr val="000000"/>
              </a:solidFill>
              <a:latin typeface="Calibri"/>
            </a:endParaRPr>
          </a:p>
          <a:p>
            <a:pPr lvl="1" marL="685800" indent="-228240">
              <a:lnSpc>
                <a:spcPct val="10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solidFill>
                <a:srgbClr val="000000"/>
              </a:solidFill>
              <a:latin typeface="Calibri"/>
            </a:endParaRPr>
          </a:p>
          <a:p>
            <a:pPr lvl="2" marL="1143000" indent="-228240">
              <a:lnSpc>
                <a:spcPct val="10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solidFill>
                <a:srgbClr val="000000"/>
              </a:solidFill>
              <a:latin typeface="Calibri"/>
            </a:endParaRPr>
          </a:p>
          <a:p>
            <a:pPr lvl="3" marL="1600200" indent="-228240">
              <a:lnSpc>
                <a:spcPct val="10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solidFill>
                <a:srgbClr val="000000"/>
              </a:solidFill>
              <a:latin typeface="Calibri"/>
            </a:endParaRPr>
          </a:p>
          <a:p>
            <a:pPr lvl="4" marL="2057400" indent="-228240">
              <a:lnSpc>
                <a:spcPct val="10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p>
            <a:pPr>
              <a:lnSpc>
                <a:spcPct val="100000"/>
              </a:lnSpc>
            </a:pPr>
            <a:fld id="{1933D01B-6CC5-4A46-A2AC-A8D6EE2792CC}" type="datetime">
              <a:rPr b="0" lang="fr-FR" sz="1200" spc="-1" strike="noStrike">
                <a:solidFill>
                  <a:srgbClr val="8b8b8b"/>
                </a:solidFill>
                <a:latin typeface="Calibri"/>
              </a:rPr>
              <a:t>02/05/2021</a:t>
            </a:fld>
            <a:endParaRPr b="0" lang="fr-FR"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p>
            <a:endParaRPr b="0" lang="fr-FR"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p>
            <a:pPr algn="r">
              <a:lnSpc>
                <a:spcPct val="100000"/>
              </a:lnSpc>
            </a:pPr>
            <a:fld id="{C40F90A5-47F1-4277-86C6-72F9DFEB15CA}"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wmf"/><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1523880" y="1122480"/>
            <a:ext cx="9143640" cy="2387160"/>
          </a:xfrm>
          <a:prstGeom prst="rect">
            <a:avLst/>
          </a:prstGeom>
          <a:noFill/>
          <a:ln>
            <a:noFill/>
          </a:ln>
        </p:spPr>
        <p:txBody>
          <a:bodyPr anchor="b"/>
          <a:p>
            <a:pPr algn="ctr">
              <a:lnSpc>
                <a:spcPct val="100000"/>
              </a:lnSpc>
            </a:pPr>
            <a:r>
              <a:rPr b="0" lang="fr-FR" sz="6000" spc="-1" strike="noStrike">
                <a:solidFill>
                  <a:srgbClr val="000000"/>
                </a:solidFill>
                <a:latin typeface="Calibri Light"/>
              </a:rPr>
              <a:t>Cours IV </a:t>
            </a:r>
            <a:br/>
            <a:r>
              <a:rPr b="0" lang="fr-FR" sz="6000" spc="-1" strike="noStrike">
                <a:solidFill>
                  <a:srgbClr val="000000"/>
                </a:solidFill>
                <a:latin typeface="Calibri Light"/>
              </a:rPr>
              <a:t>L’intelligence animale (suite)</a:t>
            </a:r>
            <a:endParaRPr b="0" lang="fr-FR" sz="6000" spc="-1" strike="noStrike">
              <a:solidFill>
                <a:srgbClr val="000000"/>
              </a:solidFill>
              <a:latin typeface="Calibri"/>
            </a:endParaRPr>
          </a:p>
        </p:txBody>
      </p:sp>
      <p:sp>
        <p:nvSpPr>
          <p:cNvPr id="83" name="TextShape 2"/>
          <p:cNvSpPr txBox="1"/>
          <p:nvPr/>
        </p:nvSpPr>
        <p:spPr>
          <a:xfrm>
            <a:off x="1523880" y="3602160"/>
            <a:ext cx="9143640" cy="1655280"/>
          </a:xfrm>
          <a:prstGeom prst="rect">
            <a:avLst/>
          </a:prstGeom>
          <a:noFill/>
          <a:ln>
            <a:noFill/>
          </a:ln>
        </p:spPr>
        <p:txBody>
          <a:bodyPr/>
          <a:p>
            <a:pPr algn="ctr">
              <a:lnSpc>
                <a:spcPct val="100000"/>
              </a:lnSpc>
              <a:spcBef>
                <a:spcPts val="1001"/>
              </a:spcBef>
            </a:pPr>
            <a:r>
              <a:rPr b="0" lang="fr-FR" sz="2400" spc="-1" strike="noStrike">
                <a:solidFill>
                  <a:srgbClr val="000000"/>
                </a:solidFill>
                <a:latin typeface="Calibri"/>
              </a:rPr>
              <a:t>6. Correction des questions </a:t>
            </a:r>
            <a:endParaRPr b="0" lang="fr-FR" sz="2400" spc="-1" strike="noStrike">
              <a:latin typeface="Arial"/>
            </a:endParaRPr>
          </a:p>
          <a:p>
            <a:pPr algn="ctr">
              <a:lnSpc>
                <a:spcPct val="100000"/>
              </a:lnSpc>
              <a:spcBef>
                <a:spcPts val="1001"/>
              </a:spcBef>
            </a:pPr>
            <a:r>
              <a:rPr b="0" lang="fr-FR" sz="2400" spc="-1" strike="noStrike">
                <a:solidFill>
                  <a:srgbClr val="000000"/>
                </a:solidFill>
                <a:latin typeface="Calibri"/>
              </a:rPr>
              <a:t>7. Explication des v. 21 à 52 de la Fable « Les deux Rats, le Renard et l’œuf ». </a:t>
            </a:r>
            <a:endParaRPr b="0" lang="fr-FR" sz="2400" spc="-1" strike="noStrike">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Première stratégie offensive contre le cartésianisme</a:t>
            </a:r>
            <a:endParaRPr b="0" lang="fr-FR" sz="4400" spc="-1" strike="noStrike">
              <a:solidFill>
                <a:srgbClr val="000000"/>
              </a:solidFill>
              <a:latin typeface="Calibri"/>
            </a:endParaRPr>
          </a:p>
        </p:txBody>
      </p:sp>
      <p:sp>
        <p:nvSpPr>
          <p:cNvPr id="108" name="TextShape 2"/>
          <p:cNvSpPr txBox="1"/>
          <p:nvPr/>
        </p:nvSpPr>
        <p:spPr>
          <a:xfrm>
            <a:off x="838080" y="1825560"/>
            <a:ext cx="692820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4 exemples d’intelligence des animaux. A la suite de Gassendi, mais aussi Plutarque et Montaigne, LF s’appuie sur des faits présentés comme réels, sous forme de petits récits, d’anecdotes. </a:t>
            </a:r>
            <a:endParaRPr b="0" lang="fr-FR" sz="2800" spc="-1" strike="noStrike">
              <a:solidFill>
                <a:srgbClr val="000000"/>
              </a:solidFill>
              <a:latin typeface="Calibri"/>
            </a:endParaRPr>
          </a:p>
          <a:p>
            <a:pPr marL="228600" indent="-228240">
              <a:lnSpc>
                <a:spcPct val="100000"/>
              </a:lnSpc>
              <a:spcBef>
                <a:spcPts val="1001"/>
              </a:spcBef>
              <a:buClr>
                <a:srgbClr val="000000"/>
              </a:buClr>
              <a:buFont typeface="Arial"/>
              <a:buChar char="-"/>
            </a:pPr>
            <a:r>
              <a:rPr b="0" lang="fr-FR" sz="2800" spc="-1" strike="noStrike">
                <a:solidFill>
                  <a:srgbClr val="000000"/>
                </a:solidFill>
                <a:latin typeface="Calibri"/>
              </a:rPr>
              <a:t>Le vieux cerf rusé dépistant les chasseurs (v. 68-81), ce que LF assimile à un « raisonnement » digne d’un humain. </a:t>
            </a:r>
            <a:endParaRPr b="0" lang="fr-FR" sz="2800" spc="-1" strike="noStrike">
              <a:solidFill>
                <a:srgbClr val="000000"/>
              </a:solidFill>
              <a:latin typeface="Calibri"/>
            </a:endParaRPr>
          </a:p>
          <a:p>
            <a:pPr marL="228600" indent="-228240">
              <a:lnSpc>
                <a:spcPct val="100000"/>
              </a:lnSpc>
              <a:spcBef>
                <a:spcPts val="1001"/>
              </a:spcBef>
              <a:buClr>
                <a:srgbClr val="000000"/>
              </a:buClr>
              <a:buFont typeface="Arial"/>
              <a:buChar char="-"/>
            </a:pPr>
            <a:r>
              <a:rPr b="0" lang="fr-FR" sz="2800" spc="-1" strike="noStrike">
                <a:solidFill>
                  <a:srgbClr val="000000"/>
                </a:solidFill>
                <a:latin typeface="Calibri"/>
              </a:rPr>
              <a:t> </a:t>
            </a:r>
            <a:r>
              <a:rPr b="0" lang="fr-FR" sz="2800" spc="-1" strike="noStrike">
                <a:solidFill>
                  <a:srgbClr val="000000"/>
                </a:solidFill>
                <a:latin typeface="Calibri"/>
              </a:rPr>
              <a:t>la perdrix (v. 82-91), capable de feindre la mort pour attirer les chiens et les chasseurs</a:t>
            </a: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(noter que dans ces deux premiers exemples l’homme est abusé par la ruse de l’animal, voire la perdrix se moque de lui et « rit », v. 90). </a:t>
            </a:r>
            <a:endParaRPr b="0" lang="fr-FR" sz="2800" spc="-1" strike="noStrike">
              <a:solidFill>
                <a:srgbClr val="000000"/>
              </a:solidFill>
              <a:latin typeface="Calibri"/>
            </a:endParaRPr>
          </a:p>
          <a:p>
            <a:pPr>
              <a:lnSpc>
                <a:spcPct val="100000"/>
              </a:lnSpc>
              <a:spcBef>
                <a:spcPts val="1001"/>
              </a:spcBef>
            </a:pPr>
            <a:endParaRPr b="0" lang="fr-FR" sz="2800" spc="-1" strike="noStrike">
              <a:solidFill>
                <a:srgbClr val="000000"/>
              </a:solidFill>
              <a:latin typeface="Calibri"/>
            </a:endParaRPr>
          </a:p>
        </p:txBody>
      </p:sp>
      <p:pic>
        <p:nvPicPr>
          <p:cNvPr id="109" name="Image 4" descr=""/>
          <p:cNvPicPr/>
          <p:nvPr/>
        </p:nvPicPr>
        <p:blipFill>
          <a:blip r:embed="rId1"/>
          <a:stretch/>
        </p:blipFill>
        <p:spPr>
          <a:xfrm>
            <a:off x="8201160" y="1476000"/>
            <a:ext cx="3990600" cy="2652480"/>
          </a:xfrm>
          <a:prstGeom prst="rect">
            <a:avLst/>
          </a:prstGeom>
          <a:ln>
            <a:noFill/>
          </a:ln>
        </p:spPr>
      </p:pic>
      <p:pic>
        <p:nvPicPr>
          <p:cNvPr id="110" name="Image 6" descr=""/>
          <p:cNvPicPr/>
          <p:nvPr/>
        </p:nvPicPr>
        <p:blipFill>
          <a:blip r:embed="rId2"/>
          <a:stretch/>
        </p:blipFill>
        <p:spPr>
          <a:xfrm>
            <a:off x="8855280" y="4239000"/>
            <a:ext cx="2266920" cy="228564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838080" y="365040"/>
            <a:ext cx="10515240" cy="1325160"/>
          </a:xfrm>
          <a:prstGeom prst="rect">
            <a:avLst/>
          </a:prstGeom>
          <a:noFill/>
          <a:ln>
            <a:noFill/>
          </a:ln>
        </p:spPr>
        <p:txBody>
          <a:bodyPr anchor="ctr"/>
          <a:p>
            <a:endParaRPr b="0" lang="fr-FR" sz="1800" spc="-1" strike="noStrike">
              <a:solidFill>
                <a:srgbClr val="000000"/>
              </a:solidFill>
              <a:latin typeface="Calibri"/>
            </a:endParaRPr>
          </a:p>
        </p:txBody>
      </p:sp>
      <p:sp>
        <p:nvSpPr>
          <p:cNvPr id="112"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Les deux derniers exemples comparent les activités animales à celle de l’homme : </a:t>
            </a:r>
            <a:endParaRPr b="0" lang="fr-FR" sz="2800" spc="-1" strike="noStrike">
              <a:solidFill>
                <a:srgbClr val="000000"/>
              </a:solidFill>
              <a:latin typeface="Calibri"/>
            </a:endParaRPr>
          </a:p>
          <a:p>
            <a:pPr marL="228600" indent="-228240">
              <a:lnSpc>
                <a:spcPct val="100000"/>
              </a:lnSpc>
              <a:spcBef>
                <a:spcPts val="1001"/>
              </a:spcBef>
              <a:buClr>
                <a:srgbClr val="000000"/>
              </a:buClr>
              <a:buFont typeface="Arial"/>
              <a:buChar char="-"/>
            </a:pPr>
            <a:r>
              <a:rPr b="0" lang="fr-FR" sz="2800" spc="-1" strike="noStrike">
                <a:solidFill>
                  <a:srgbClr val="000000"/>
                </a:solidFill>
                <a:latin typeface="Calibri"/>
              </a:rPr>
              <a:t>Les castors (v. 92 et suivants) construisent leurs villes et leurs ponts comme les architectes humains, voire mieux que les Indiens du Canada qui passent les fleuves à la nage: ce qui témoigne de leur « esprit ».  </a:t>
            </a:r>
            <a:endParaRPr b="0" lang="fr-FR" sz="2800" spc="-1" strike="noStrike">
              <a:solidFill>
                <a:srgbClr val="000000"/>
              </a:solidFill>
              <a:latin typeface="Calibri"/>
            </a:endParaRPr>
          </a:p>
          <a:p>
            <a:pPr marL="228600" indent="-228240">
              <a:lnSpc>
                <a:spcPct val="100000"/>
              </a:lnSpc>
              <a:spcBef>
                <a:spcPts val="1001"/>
              </a:spcBef>
              <a:buClr>
                <a:srgbClr val="000000"/>
              </a:buClr>
              <a:buFont typeface="Arial"/>
              <a:buChar char="-"/>
            </a:pPr>
            <a:r>
              <a:rPr b="0" lang="fr-FR" sz="2800" spc="-1" strike="noStrike">
                <a:solidFill>
                  <a:srgbClr val="000000"/>
                </a:solidFill>
                <a:latin typeface="Calibri"/>
              </a:rPr>
              <a:t>Les renards de Pologne (v. 116-135) : ourdissent des guerres avec des stratégies aussi complexes que les humains eux-mêmes. Les animaux sont intelligents car capables du Mal, d’une « pernicieuse science ». </a:t>
            </a:r>
            <a:endParaRPr b="0" lang="fr-FR" sz="2800" spc="-1" strike="noStrike">
              <a:solidFill>
                <a:srgbClr val="000000"/>
              </a:solidFill>
              <a:latin typeface="Calibri"/>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838080" y="365040"/>
            <a:ext cx="10515240" cy="1325160"/>
          </a:xfrm>
          <a:prstGeom prst="rect">
            <a:avLst/>
          </a:prstGeom>
          <a:noFill/>
          <a:ln>
            <a:noFill/>
          </a:ln>
        </p:spPr>
        <p:txBody>
          <a:bodyPr anchor="ctr"/>
          <a:p>
            <a:endParaRPr b="0" lang="fr-FR" sz="1800" spc="-1" strike="noStrike">
              <a:solidFill>
                <a:srgbClr val="000000"/>
              </a:solidFill>
              <a:latin typeface="Calibri"/>
            </a:endParaRPr>
          </a:p>
        </p:txBody>
      </p:sp>
      <p:sp>
        <p:nvSpPr>
          <p:cNvPr id="114"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De ces exemples naît l’idée que l’animal peut être égal, voire supérieur à l’homme en terme d’intelligence, que ce soit pour le bien (castor réalisant une utopie, la république de Platon) comme dans le mal (les renards). On peut fonder sur les animaux une science morale (= fable)</a:t>
            </a:r>
            <a:endParaRPr b="0" lang="fr-FR" sz="2800" spc="-1" strike="noStrike">
              <a:solidFill>
                <a:srgbClr val="000000"/>
              </a:solidFill>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2eme stratégie : la fable</a:t>
            </a:r>
            <a:endParaRPr b="0" lang="fr-FR" sz="4400" spc="-1" strike="noStrike">
              <a:solidFill>
                <a:srgbClr val="000000"/>
              </a:solidFill>
              <a:latin typeface="Calibri"/>
            </a:endParaRPr>
          </a:p>
        </p:txBody>
      </p:sp>
      <p:sp>
        <p:nvSpPr>
          <p:cNvPr id="116" name="TextShape 2"/>
          <p:cNvSpPr txBox="1"/>
          <p:nvPr/>
        </p:nvSpPr>
        <p:spPr>
          <a:xfrm>
            <a:off x="838080" y="1825560"/>
            <a:ext cx="695088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 Les 2 Rats, le Renard et l’œuf » (fable, v. 1-20).</a:t>
            </a:r>
            <a:endParaRPr b="0" lang="fr-FR" sz="2800" spc="-1" strike="noStrike">
              <a:solidFill>
                <a:srgbClr val="000000"/>
              </a:solidFill>
              <a:latin typeface="Calibri"/>
            </a:endParaRPr>
          </a:p>
          <a:p>
            <a:pPr>
              <a:lnSpc>
                <a:spcPct val="90000"/>
              </a:lnSpc>
              <a:spcBef>
                <a:spcPts val="1001"/>
              </a:spcBef>
            </a:pP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Cette fable montre que les rats sont capables de jugement et de liberté, car ils peuvent choisir entre trois possibilités la meilleure porter l’œuf entre les pattes, le rouler, le traîner) ce qui signifie qu’il sont doués d’esprit. </a:t>
            </a:r>
            <a:endParaRPr b="0" lang="fr-FR" sz="2800" spc="-1" strike="noStrike">
              <a:solidFill>
                <a:srgbClr val="000000"/>
              </a:solidFill>
              <a:latin typeface="Calibri"/>
            </a:endParaRPr>
          </a:p>
        </p:txBody>
      </p:sp>
      <p:pic>
        <p:nvPicPr>
          <p:cNvPr id="117" name="Image 4" descr=""/>
          <p:cNvPicPr/>
          <p:nvPr/>
        </p:nvPicPr>
        <p:blipFill>
          <a:blip r:embed="rId1"/>
          <a:stretch/>
        </p:blipFill>
        <p:spPr>
          <a:xfrm>
            <a:off x="7789320" y="365040"/>
            <a:ext cx="3839760" cy="60184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3</a:t>
            </a:r>
            <a:r>
              <a:rPr b="0" lang="fr-FR" sz="4400" spc="-1" strike="noStrike" baseline="30000">
                <a:solidFill>
                  <a:srgbClr val="000000"/>
                </a:solidFill>
                <a:latin typeface="Calibri Light"/>
              </a:rPr>
              <a:t>e</a:t>
            </a:r>
            <a:r>
              <a:rPr b="0" lang="fr-FR" sz="4400" spc="-1" strike="noStrike">
                <a:solidFill>
                  <a:srgbClr val="000000"/>
                </a:solidFill>
                <a:latin typeface="Calibri Light"/>
              </a:rPr>
              <a:t> stratégie : la réflexion abstraite (v. 21-fin de la fable)</a:t>
            </a:r>
            <a:endParaRPr b="0" lang="fr-FR" sz="4400" spc="-1" strike="noStrike">
              <a:solidFill>
                <a:srgbClr val="000000"/>
              </a:solidFill>
              <a:latin typeface="Calibri"/>
            </a:endParaRPr>
          </a:p>
        </p:txBody>
      </p:sp>
      <p:sp>
        <p:nvSpPr>
          <p:cNvPr id="119" name="TextShape 2"/>
          <p:cNvSpPr txBox="1"/>
          <p:nvPr/>
        </p:nvSpPr>
        <p:spPr>
          <a:xfrm>
            <a:off x="838080" y="1825560"/>
            <a:ext cx="10515240" cy="4350960"/>
          </a:xfrm>
          <a:prstGeom prst="rect">
            <a:avLst/>
          </a:prstGeom>
          <a:noFill/>
          <a:ln>
            <a:noFill/>
          </a:ln>
        </p:spPr>
        <p:txBody>
          <a:bodyPr>
            <a:normAutofit/>
          </a:bodyPr>
          <a:p>
            <a:pPr>
              <a:lnSpc>
                <a:spcPct val="100000"/>
              </a:lnSpc>
              <a:spcBef>
                <a:spcPts val="1001"/>
              </a:spcBef>
            </a:pPr>
            <a:r>
              <a:rPr b="0" lang="fr-FR" sz="2800" spc="-1" strike="noStrike">
                <a:solidFill>
                  <a:srgbClr val="000000"/>
                </a:solidFill>
                <a:latin typeface="Calibri"/>
              </a:rPr>
              <a:t>La fin de la fable, qui est aussi celle du « Discours à Mme de la Sablière » lui-même, essaie de définir de manière philosophique, à partir de Gassendi, les âmes animale et humaine. </a:t>
            </a: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-l’âme animale est plus qu’un instinct (« ressort »), mais moins que l’âme humaine immortelle. </a:t>
            </a: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-elle est semblable à un feu très ténu qui circule dans le corps : « quintessence d’atome », feu plus subtil que la flamme elle-même (« la flamme en s’épurant… », v. 34). </a:t>
            </a: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-LF rassure les croyants en assurant l’homme qu’il a en plus une âme immortelle (v. 40 et suivants) qui lui est propre (stratégie de distinction). </a:t>
            </a:r>
            <a:endParaRPr b="0" lang="fr-FR" sz="2800" spc="-1" strike="noStrike">
              <a:solidFill>
                <a:srgbClr val="000000"/>
              </a:solidFill>
              <a:latin typeface="Calibri"/>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Conclusion : déduction versus induction</a:t>
            </a:r>
            <a:endParaRPr b="0" lang="fr-FR" sz="4400" spc="-1" strike="noStrike">
              <a:solidFill>
                <a:srgbClr val="000000"/>
              </a:solidFill>
              <a:latin typeface="Calibri"/>
            </a:endParaRPr>
          </a:p>
        </p:txBody>
      </p:sp>
      <p:sp>
        <p:nvSpPr>
          <p:cNvPr id="121"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Dans la manière dont LF présente les arguments des cartésiens, il sous-entend que ceux-ci présupposent beaucoup de choses (méthode déductive, avoir une idée abstraite et en déduire des conséquences). </a:t>
            </a: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Au contraire, il suppose que les gassendistes et les épicuriens récoltent des faits pour ensuite en tirer des conséquences (méthode inductive). </a:t>
            </a: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LF semble souligner que les gassendistes sont plus proches de la vérité car ils prennent en compte les faits extérieurs à l’esprit humain, en une sorte de démarche expérimentale. </a:t>
            </a:r>
            <a:endParaRPr b="0" lang="fr-FR" sz="2800" spc="-1" strike="noStrike">
              <a:solidFill>
                <a:srgbClr val="000000"/>
              </a:solidFill>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6. Correction des questions </a:t>
            </a:r>
            <a:endParaRPr b="0" lang="fr-FR" sz="4400" spc="-1" strike="noStrike">
              <a:solidFill>
                <a:srgbClr val="000000"/>
              </a:solidFill>
              <a:latin typeface="Calibri"/>
            </a:endParaRPr>
          </a:p>
        </p:txBody>
      </p:sp>
      <p:sp>
        <p:nvSpPr>
          <p:cNvPr id="85" name="TextShape 2"/>
          <p:cNvSpPr txBox="1"/>
          <p:nvPr/>
        </p:nvSpPr>
        <p:spPr>
          <a:xfrm>
            <a:off x="838080" y="1825560"/>
            <a:ext cx="461412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Question I. Quels arguments dont utilisés pour les cartésiens pour prouver l’absence d’intelligence des bêtes ? </a:t>
            </a:r>
            <a:endParaRPr b="0" lang="fr-FR" sz="2800" spc="-1" strike="noStrike">
              <a:solidFill>
                <a:srgbClr val="000000"/>
              </a:solidFill>
              <a:latin typeface="Calibri"/>
            </a:endParaRPr>
          </a:p>
        </p:txBody>
      </p:sp>
      <p:pic>
        <p:nvPicPr>
          <p:cNvPr id="86" name="Picture 2" descr=""/>
          <p:cNvPicPr/>
          <p:nvPr/>
        </p:nvPicPr>
        <p:blipFill>
          <a:blip r:embed="rId1"/>
          <a:stretch/>
        </p:blipFill>
        <p:spPr>
          <a:xfrm>
            <a:off x="7136280" y="1997640"/>
            <a:ext cx="5515560" cy="362376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Exposé de la thèse cartésienne</a:t>
            </a:r>
            <a:endParaRPr b="0" lang="fr-FR" sz="4400" spc="-1" strike="noStrike">
              <a:solidFill>
                <a:srgbClr val="000000"/>
              </a:solidFill>
              <a:latin typeface="Calibri"/>
            </a:endParaRPr>
          </a:p>
        </p:txBody>
      </p:sp>
      <p:sp>
        <p:nvSpPr>
          <p:cNvPr id="88" name="TextShape 2"/>
          <p:cNvSpPr txBox="1"/>
          <p:nvPr/>
        </p:nvSpPr>
        <p:spPr>
          <a:xfrm>
            <a:off x="838080" y="1825560"/>
            <a:ext cx="744732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V. 29-32 : la thèse cartésienne est triple </a:t>
            </a:r>
            <a:endParaRPr b="0" lang="fr-FR" sz="2800" spc="-1" strike="noStrike">
              <a:solidFill>
                <a:srgbClr val="000000"/>
              </a:solidFill>
              <a:latin typeface="Calibri"/>
            </a:endParaRPr>
          </a:p>
          <a:p>
            <a:pPr>
              <a:lnSpc>
                <a:spcPct val="90000"/>
              </a:lnSpc>
              <a:spcBef>
                <a:spcPts val="1001"/>
              </a:spcBef>
            </a:pP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a. « la bête (= les animaux) est une machine » = l’animal est une machine biologique ; </a:t>
            </a: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b. « en elle tout se fait sans choix et par ressorts » = comme tte machine, il est dépourvu de libre-arbitre et fonctionne selon l’instinct (traduit par la métaphore du ressort) ; </a:t>
            </a: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c. « point d’âme » = il ne dispose pas d’un principe spirituel qui donne vie au corps (« âme »). </a:t>
            </a:r>
            <a:endParaRPr b="0" lang="fr-FR" sz="2800" spc="-1" strike="noStrike">
              <a:solidFill>
                <a:srgbClr val="000000"/>
              </a:solidFill>
              <a:latin typeface="Calibri"/>
            </a:endParaRPr>
          </a:p>
        </p:txBody>
      </p:sp>
      <p:pic>
        <p:nvPicPr>
          <p:cNvPr id="89" name="Image 4" descr=""/>
          <p:cNvPicPr/>
          <p:nvPr/>
        </p:nvPicPr>
        <p:blipFill>
          <a:blip r:embed="rId1"/>
          <a:stretch/>
        </p:blipFill>
        <p:spPr>
          <a:xfrm>
            <a:off x="8443800" y="1408320"/>
            <a:ext cx="3409560" cy="487656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Premier argument </a:t>
            </a:r>
            <a:endParaRPr b="0" lang="fr-FR" sz="4400" spc="-1" strike="noStrike">
              <a:solidFill>
                <a:srgbClr val="000000"/>
              </a:solidFill>
              <a:latin typeface="Calibri"/>
            </a:endParaRPr>
          </a:p>
        </p:txBody>
      </p:sp>
      <p:sp>
        <p:nvSpPr>
          <p:cNvPr id="91" name="TextShape 2"/>
          <p:cNvSpPr txBox="1"/>
          <p:nvPr/>
        </p:nvSpPr>
        <p:spPr>
          <a:xfrm>
            <a:off x="838080" y="1825560"/>
            <a:ext cx="76280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D’ordre analogique : la montre (horloge, v. 33-38 et suivants).</a:t>
            </a: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Développement de l’analogie entre l’animal et l’horloge (v. 39-50)</a:t>
            </a: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A la place des « roues » (les rouages de l’horloge) l’animal a seulement des « sensations » qui suscitent des émotions à leur tour (« tristesse, joie, amour », v. 49), de manière purement automatique, sans qu’il soit obligatoire de suppose une âme. </a:t>
            </a:r>
            <a:endParaRPr b="0" lang="fr-FR" sz="2800" spc="-1" strike="noStrike">
              <a:solidFill>
                <a:srgbClr val="000000"/>
              </a:solidFill>
              <a:latin typeface="Calibri"/>
            </a:endParaRPr>
          </a:p>
          <a:p>
            <a:pPr>
              <a:lnSpc>
                <a:spcPct val="100000"/>
              </a:lnSpc>
              <a:spcBef>
                <a:spcPts val="1001"/>
              </a:spcBef>
            </a:pPr>
            <a:endParaRPr b="0" lang="fr-FR" sz="2800" spc="-1" strike="noStrike">
              <a:solidFill>
                <a:srgbClr val="000000"/>
              </a:solidFill>
              <a:latin typeface="Calibri"/>
            </a:endParaRPr>
          </a:p>
        </p:txBody>
      </p:sp>
      <p:pic>
        <p:nvPicPr>
          <p:cNvPr id="92" name="Image 4" descr=""/>
          <p:cNvPicPr/>
          <p:nvPr/>
        </p:nvPicPr>
        <p:blipFill>
          <a:blip r:embed="rId1"/>
          <a:stretch/>
        </p:blipFill>
        <p:spPr>
          <a:xfrm>
            <a:off x="8466840" y="1300320"/>
            <a:ext cx="3409560" cy="487656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Deuxième argument </a:t>
            </a:r>
            <a:endParaRPr b="0" lang="fr-FR" sz="4400" spc="-1" strike="noStrike">
              <a:solidFill>
                <a:srgbClr val="000000"/>
              </a:solidFill>
              <a:latin typeface="Calibri"/>
            </a:endParaRPr>
          </a:p>
        </p:txBody>
      </p:sp>
      <p:sp>
        <p:nvSpPr>
          <p:cNvPr id="94" name="TextShape 2"/>
          <p:cNvSpPr txBox="1"/>
          <p:nvPr/>
        </p:nvSpPr>
        <p:spPr>
          <a:xfrm>
            <a:off x="838080" y="1825560"/>
            <a:ext cx="673632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Argument d’autorité : éloge (quelque peu ironique) de Descartes: </a:t>
            </a: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 « dieu » de la philosophie (v. 54)</a:t>
            </a:r>
            <a:endParaRPr b="0" lang="fr-FR" sz="2800" spc="-1" strike="noStrike">
              <a:solidFill>
                <a:srgbClr val="000000"/>
              </a:solidFill>
              <a:latin typeface="Calibri"/>
            </a:endParaRPr>
          </a:p>
          <a:p>
            <a:pPr>
              <a:lnSpc>
                <a:spcPct val="100000"/>
              </a:lnSpc>
              <a:spcBef>
                <a:spcPts val="1001"/>
              </a:spcBef>
            </a:pPr>
            <a:r>
              <a:rPr b="0" lang="fr-FR" sz="2800" spc="-1" strike="noStrike">
                <a:solidFill>
                  <a:srgbClr val="000000"/>
                </a:solidFill>
                <a:latin typeface="Calibri"/>
              </a:rPr>
              <a:t>- « tient le milieu/entre l’homme et l’esprit » (v. 55-56)</a:t>
            </a:r>
            <a:endParaRPr b="0" lang="fr-FR" sz="2800" spc="-1" strike="noStrike">
              <a:solidFill>
                <a:srgbClr val="000000"/>
              </a:solidFill>
              <a:latin typeface="Calibri"/>
            </a:endParaRPr>
          </a:p>
          <a:p>
            <a:pPr>
              <a:lnSpc>
                <a:spcPct val="100000"/>
              </a:lnSpc>
              <a:spcBef>
                <a:spcPts val="1001"/>
              </a:spcBef>
            </a:pPr>
            <a:endParaRPr b="0" lang="fr-FR" sz="2800" spc="-1" strike="noStrike">
              <a:solidFill>
                <a:srgbClr val="000000"/>
              </a:solidFill>
              <a:latin typeface="Calibri"/>
            </a:endParaRPr>
          </a:p>
        </p:txBody>
      </p:sp>
      <p:pic>
        <p:nvPicPr>
          <p:cNvPr id="95" name="Image 5" descr=""/>
          <p:cNvPicPr/>
          <p:nvPr/>
        </p:nvPicPr>
        <p:blipFill>
          <a:blip r:embed="rId1"/>
          <a:stretch/>
        </p:blipFill>
        <p:spPr>
          <a:xfrm>
            <a:off x="7474680" y="1477440"/>
            <a:ext cx="4466880" cy="4466880"/>
          </a:xfrm>
          <a:prstGeom prst="rect">
            <a:avLst/>
          </a:prstGeom>
          <a:ln>
            <a:noFill/>
          </a:ln>
        </p:spPr>
      </p:pic>
      <p:pic>
        <p:nvPicPr>
          <p:cNvPr id="96" name="" descr=""/>
          <p:cNvPicPr/>
          <p:nvPr/>
        </p:nvPicPr>
        <p:blipFill>
          <a:blip r:embed="rId2"/>
          <a:stretch/>
        </p:blipFill>
        <p:spPr>
          <a:xfrm>
            <a:off x="88920" y="88920"/>
            <a:ext cx="876240" cy="45720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Troisième argument </a:t>
            </a:r>
            <a:endParaRPr b="0" lang="fr-FR" sz="4400" spc="-1" strike="noStrike">
              <a:solidFill>
                <a:srgbClr val="000000"/>
              </a:solidFill>
              <a:latin typeface="Calibri"/>
            </a:endParaRPr>
          </a:p>
        </p:txBody>
      </p:sp>
      <p:sp>
        <p:nvSpPr>
          <p:cNvPr id="98" name="TextShape 2"/>
          <p:cNvSpPr txBox="1"/>
          <p:nvPr/>
        </p:nvSpPr>
        <p:spPr>
          <a:xfrm>
            <a:off x="838080" y="1825560"/>
            <a:ext cx="640908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Prosopopée de Descartes, v. 59-60 : la conscience de la pensée </a:t>
            </a:r>
            <a:endParaRPr b="0" lang="fr-FR" sz="2800" spc="-1" strike="noStrike">
              <a:solidFill>
                <a:srgbClr val="000000"/>
              </a:solidFill>
              <a:latin typeface="Calibri"/>
            </a:endParaRPr>
          </a:p>
          <a:p>
            <a:pPr marL="228600" indent="-228240">
              <a:lnSpc>
                <a:spcPct val="100000"/>
              </a:lnSpc>
              <a:spcBef>
                <a:spcPts val="1001"/>
              </a:spcBef>
              <a:buClr>
                <a:srgbClr val="000000"/>
              </a:buClr>
              <a:buFont typeface="Arial"/>
              <a:buChar char="-"/>
            </a:pPr>
            <a:r>
              <a:rPr b="0" lang="fr-FR" sz="2800" spc="-1" strike="noStrike">
                <a:solidFill>
                  <a:srgbClr val="000000"/>
                </a:solidFill>
                <a:latin typeface="Calibri"/>
              </a:rPr>
              <a:t>« je sais que je pense »: l’homme contrairement à l’animal peut envisager comme un objet extérieur sa propre pensée, et accède à la connaissance de soir. </a:t>
            </a:r>
            <a:endParaRPr b="0" lang="fr-FR" sz="2800" spc="-1" strike="noStrike">
              <a:solidFill>
                <a:srgbClr val="000000"/>
              </a:solidFill>
              <a:latin typeface="Calibri"/>
            </a:endParaRPr>
          </a:p>
          <a:p>
            <a:pPr marL="228600" indent="-228240">
              <a:lnSpc>
                <a:spcPct val="100000"/>
              </a:lnSpc>
              <a:spcBef>
                <a:spcPts val="1001"/>
              </a:spcBef>
              <a:buClr>
                <a:srgbClr val="000000"/>
              </a:buClr>
              <a:buFont typeface="Arial"/>
              <a:buChar char="-"/>
            </a:pPr>
            <a:r>
              <a:rPr b="0" lang="fr-FR" sz="2800" spc="-1" strike="noStrike">
                <a:solidFill>
                  <a:srgbClr val="000000"/>
                </a:solidFill>
                <a:latin typeface="Calibri"/>
              </a:rPr>
              <a:t>La bête, à supposer qu’elle pense, n’a pas cette conscience critique de sa propre pensée.</a:t>
            </a:r>
            <a:endParaRPr b="0" lang="fr-FR" sz="2800" spc="-1" strike="noStrike">
              <a:solidFill>
                <a:srgbClr val="000000"/>
              </a:solidFill>
              <a:latin typeface="Calibri"/>
            </a:endParaRPr>
          </a:p>
        </p:txBody>
      </p:sp>
      <p:pic>
        <p:nvPicPr>
          <p:cNvPr id="99" name="Image 4" descr=""/>
          <p:cNvPicPr/>
          <p:nvPr/>
        </p:nvPicPr>
        <p:blipFill>
          <a:blip r:embed="rId1"/>
          <a:stretch/>
        </p:blipFill>
        <p:spPr>
          <a:xfrm>
            <a:off x="7724880" y="1589040"/>
            <a:ext cx="4466880" cy="446688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Quatrième argument </a:t>
            </a:r>
            <a:endParaRPr b="0" lang="fr-FR" sz="4400" spc="-1" strike="noStrike">
              <a:solidFill>
                <a:srgbClr val="000000"/>
              </a:solidFill>
              <a:latin typeface="Calibri"/>
            </a:endParaRPr>
          </a:p>
        </p:txBody>
      </p:sp>
      <p:sp>
        <p:nvSpPr>
          <p:cNvPr id="101" name="TextShape 2"/>
          <p:cNvSpPr txBox="1"/>
          <p:nvPr/>
        </p:nvSpPr>
        <p:spPr>
          <a:xfrm>
            <a:off x="375480" y="1554840"/>
            <a:ext cx="793296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V. 138 : LF fait la supposition burlesque que Descartes reviendrait des Enfers (métonymie de « l’Achéron ») pour commenter les exemples qu’il a allégués en faveur de l’intelligence animale. </a:t>
            </a: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-Descartes pourrait répondre que les animaux n’ont pas d’intelligence au sens de jugement, mais simplement un instinct (les « ressorts » du v. 141) et une « mémoire corporelle », c’est-à-dire incrustée dans leur cerveau (v. 142). </a:t>
            </a: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Mémoire et instinct suffisent, pour un cartésien, à expliquer la prétendue intelligence animale. </a:t>
            </a: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Au contraire, l’esprit humain est capable d’opérations intellectuelles plus relevées (v. 152-170): l’homme est libre, n’est pas rivé à son instinct.  </a:t>
            </a:r>
            <a:endParaRPr b="0" lang="fr-FR" sz="2800" spc="-1" strike="noStrike">
              <a:solidFill>
                <a:srgbClr val="000000"/>
              </a:solidFill>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Question II </a:t>
            </a:r>
            <a:endParaRPr b="0" lang="fr-FR" sz="4400" spc="-1" strike="noStrike">
              <a:solidFill>
                <a:srgbClr val="000000"/>
              </a:solidFill>
              <a:latin typeface="Calibri"/>
            </a:endParaRPr>
          </a:p>
        </p:txBody>
      </p:sp>
      <p:sp>
        <p:nvSpPr>
          <p:cNvPr id="103" name="TextShape 2"/>
          <p:cNvSpPr txBox="1"/>
          <p:nvPr/>
        </p:nvSpPr>
        <p:spPr>
          <a:xfrm>
            <a:off x="115560" y="1566000"/>
            <a:ext cx="776340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Comment La Fontaine met-il en doute la théorie cartésienne des animaux-machines et défend-il l’intelligence des animaux ? </a:t>
            </a:r>
            <a:endParaRPr b="0" lang="fr-FR" sz="2800" spc="-1" strike="noStrike">
              <a:solidFill>
                <a:srgbClr val="000000"/>
              </a:solidFill>
              <a:latin typeface="Calibri"/>
            </a:endParaRPr>
          </a:p>
        </p:txBody>
      </p:sp>
      <p:pic>
        <p:nvPicPr>
          <p:cNvPr id="104" name="Image 4" descr=""/>
          <p:cNvPicPr/>
          <p:nvPr/>
        </p:nvPicPr>
        <p:blipFill>
          <a:blip r:embed="rId1"/>
          <a:stretch/>
        </p:blipFill>
        <p:spPr>
          <a:xfrm>
            <a:off x="8472960" y="1305360"/>
            <a:ext cx="3764880" cy="46116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838080" y="36504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Réponse globale </a:t>
            </a:r>
            <a:endParaRPr b="0" lang="fr-FR" sz="4400" spc="-1" strike="noStrike">
              <a:solidFill>
                <a:srgbClr val="000000"/>
              </a:solidFill>
              <a:latin typeface="Calibri"/>
            </a:endParaRPr>
          </a:p>
        </p:txBody>
      </p:sp>
      <p:sp>
        <p:nvSpPr>
          <p:cNvPr id="106"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LF n’utilise pas des arguments d’ordre logique ou rationnel comme les cartésiens. </a:t>
            </a: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Il est à noter que LF emploie à propos de Descartes, ironiquement, un vocabulaire religieux : « dieu », « temple », « esprit »… Comme si cette philosophie cartésienne était en rupture avec le concret et naviguait dans les hautes sphères. </a:t>
            </a: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LF se présente, à l’opposée des théories abstraites et métaphysiques de Descartes, comme un avocat du bon sens et de l’expérience. </a:t>
            </a:r>
            <a:endParaRPr b="0" lang="fr-FR" sz="2800" spc="-1" strike="noStrike">
              <a:solidFill>
                <a:srgbClr val="000000"/>
              </a:solidFill>
              <a:latin typeface="Calibri"/>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59</TotalTime>
  <Application>LibreOffice/5.4.5.1$Windows_X86_64 LibreOffice_project/79c9829dd5d8054ec39a82dc51cd9eff340dbee8</Application>
  <Words>1123</Words>
  <Paragraphs>56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2020-03-27T13:29:17Z</dcterms:created>
  <dc:creator>Florent Libral</dc:creator>
  <dc:description/>
  <dc:language>fr-FR</dc:language>
  <cp:lastModifiedBy>Florent Libral</cp:lastModifiedBy>
  <dcterms:modified xsi:type="dcterms:W3CDTF">2020-03-27T14:29:07Z</dcterms:modified>
  <cp:revision>8</cp:revision>
  <dc:subject/>
  <dc:title>Cours IV  L’intelligence animale (suite)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