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4" r:id="rId8"/>
    <p:sldId id="262" r:id="rId9"/>
    <p:sldId id="263" r:id="rId10"/>
    <p:sldId id="265" r:id="rId11"/>
    <p:sldId id="266" r:id="rId12"/>
    <p:sldId id="267" r:id="rId13"/>
    <p:sldId id="268" r:id="rId14"/>
    <p:sldId id="269" r:id="rId15"/>
    <p:sldId id="27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6E950-68AC-4C43-B979-D6EFA5C3A76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7BF37F-58D0-4174-AAC1-17D0C1701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BEAACA1-4D99-4FA2-8450-A281135B00E6}"/>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8E0AD3A5-7B9B-4F1E-8A01-FA2A57112F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30117E-032F-41E2-AB30-87F511C0B48B}"/>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179142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A60B2-5DF5-4B90-AC00-0AA6DA99603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928DD41-092C-4006-AA64-9196FF8643C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CC7083-39BA-45EB-B4C7-19493C3F85AD}"/>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AA8EB763-094F-42CB-B416-CFCB4FB854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1F3AA7-3E4F-4EB0-99F1-DCA89E427C3A}"/>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335084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412DF0D-F621-45BE-B8C6-74509395C77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20C53A9-A027-4890-A3A6-E2D6D26DF5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3851EE-E2FB-4D34-8A88-C7EADA0661A4}"/>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89B7E15B-AA2F-45FD-A0AF-FDC6ED06DB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D4496B-6D92-460E-930D-14C7A615949F}"/>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209257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B47B9-E49B-41D5-8E8E-FB1CBC2428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BA561C-ED37-4A38-B4FC-747AC9D9E15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29B3E7-DF6D-4F6D-B9EC-E20F3AD6C78B}"/>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1421C99A-2000-4C99-8260-592E67C754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0B9DAC-9E8B-4D56-AD9F-C6B7F314E82E}"/>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96048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82FBA-440A-4B4D-93D6-2B892A8008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621917A-ECDA-4481-9F98-2E6BC41F8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2022801-0B27-4F9B-8FAE-166894194146}"/>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780AEA85-F826-441A-A0DF-FBB1F26F24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A8EA3A-A138-4BEB-BBBF-E360A35B30CC}"/>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121567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27634-8ECD-423A-84CB-8EE471661C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5B58E08-2960-4371-805A-3CA8B8224A4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40051F0-648B-4CE1-A1C1-0E19EAF109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C729B3-194E-4C5D-B611-E50A41C85484}"/>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6" name="Espace réservé du pied de page 5">
            <a:extLst>
              <a:ext uri="{FF2B5EF4-FFF2-40B4-BE49-F238E27FC236}">
                <a16:creationId xmlns:a16="http://schemas.microsoft.com/office/drawing/2014/main" id="{5C3309B4-96BF-470C-BBA1-9CF4F7A066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23810D-C140-4CC4-8238-D8F410B2A725}"/>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208690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B8AEE-A181-4845-A778-AE4BF099D94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F92E0AA-2726-4524-BF37-9023AB94C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B8B94AD-4C77-4FEC-A3D4-B3AB5635AE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884F293-585E-4D5D-9637-4B9210865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65C841-D426-413B-A18A-CE8F918C0E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5B5E7B8-ADCC-4D11-8B77-5E7512AFA472}"/>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8" name="Espace réservé du pied de page 7">
            <a:extLst>
              <a:ext uri="{FF2B5EF4-FFF2-40B4-BE49-F238E27FC236}">
                <a16:creationId xmlns:a16="http://schemas.microsoft.com/office/drawing/2014/main" id="{416157FD-FE70-4630-880C-1462A8A6D10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C0C3730-0720-4594-83CD-4CAF72CB9CD1}"/>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23050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F90D2-A8F6-4A70-BDC6-83182324FF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BD4641C-2FDF-48AE-BD2F-ADA76DC0B691}"/>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4" name="Espace réservé du pied de page 3">
            <a:extLst>
              <a:ext uri="{FF2B5EF4-FFF2-40B4-BE49-F238E27FC236}">
                <a16:creationId xmlns:a16="http://schemas.microsoft.com/office/drawing/2014/main" id="{02DE9882-4D5F-427F-8F5D-279EE224066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06624E2-AFF8-484A-8862-FF459FF80A92}"/>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100547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0C9FAD-2F85-4B21-AF4F-35597B98822C}"/>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3" name="Espace réservé du pied de page 2">
            <a:extLst>
              <a:ext uri="{FF2B5EF4-FFF2-40B4-BE49-F238E27FC236}">
                <a16:creationId xmlns:a16="http://schemas.microsoft.com/office/drawing/2014/main" id="{FF988011-0DAA-4E6D-A1D1-9401729C2D1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0C28FD9-AD16-4DC4-8D7F-0324063835C4}"/>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102400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7CF6B-52E8-4C64-9813-18E6CEA31D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D3865B5-0D25-45E3-BD6C-93F9E5ADE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6EDDA1-A6C2-4162-AFDE-EE9ECE6AF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D53581-B335-492D-A6CA-0C8B9D22C0C7}"/>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6" name="Espace réservé du pied de page 5">
            <a:extLst>
              <a:ext uri="{FF2B5EF4-FFF2-40B4-BE49-F238E27FC236}">
                <a16:creationId xmlns:a16="http://schemas.microsoft.com/office/drawing/2014/main" id="{FB35A5BD-F262-420C-B8C2-560C099564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2628E0-D4B4-4A49-9A56-EAEB2CEC6B86}"/>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48008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96AD6-A40C-4CFD-A269-80F63EC37D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2662B5-0E29-42C3-81AD-A8D2BCF7D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CB13160-8042-4D06-8141-50F4D4BAD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0AF748-2F47-45B2-9615-BBBF9396BB79}"/>
              </a:ext>
            </a:extLst>
          </p:cNvPr>
          <p:cNvSpPr>
            <a:spLocks noGrp="1"/>
          </p:cNvSpPr>
          <p:nvPr>
            <p:ph type="dt" sz="half" idx="10"/>
          </p:nvPr>
        </p:nvSpPr>
        <p:spPr/>
        <p:txBody>
          <a:bodyPr/>
          <a:lstStyle/>
          <a:p>
            <a:fld id="{0F95F341-BC87-4335-A3D5-172B655C35EB}" type="datetimeFigureOut">
              <a:rPr lang="fr-FR" smtClean="0"/>
              <a:t>27/03/2020</a:t>
            </a:fld>
            <a:endParaRPr lang="fr-FR"/>
          </a:p>
        </p:txBody>
      </p:sp>
      <p:sp>
        <p:nvSpPr>
          <p:cNvPr id="6" name="Espace réservé du pied de page 5">
            <a:extLst>
              <a:ext uri="{FF2B5EF4-FFF2-40B4-BE49-F238E27FC236}">
                <a16:creationId xmlns:a16="http://schemas.microsoft.com/office/drawing/2014/main" id="{D531D993-D4E9-4C0E-871B-058101496B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A183CD-974A-494C-8B45-A493D5C11B63}"/>
              </a:ext>
            </a:extLst>
          </p:cNvPr>
          <p:cNvSpPr>
            <a:spLocks noGrp="1"/>
          </p:cNvSpPr>
          <p:nvPr>
            <p:ph type="sldNum" sz="quarter" idx="12"/>
          </p:nvPr>
        </p:nvSpPr>
        <p:spPr/>
        <p:txBody>
          <a:bodyPr/>
          <a:lstStyle/>
          <a:p>
            <a:fld id="{D85B0826-960B-481F-A2A3-B859934BAB23}" type="slidenum">
              <a:rPr lang="fr-FR" smtClean="0"/>
              <a:t>‹N°›</a:t>
            </a:fld>
            <a:endParaRPr lang="fr-FR"/>
          </a:p>
        </p:txBody>
      </p:sp>
    </p:spTree>
    <p:extLst>
      <p:ext uri="{BB962C8B-B14F-4D97-AF65-F5344CB8AC3E}">
        <p14:creationId xmlns:p14="http://schemas.microsoft.com/office/powerpoint/2010/main" val="28726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178EC8-E912-443E-80BE-7C78DC3BA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EAE8092-3380-4964-A33B-74D93BBB1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6E625C-F06F-45EE-9E4A-B62C78BB4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5F341-BC87-4335-A3D5-172B655C35EB}" type="datetimeFigureOut">
              <a:rPr lang="fr-FR" smtClean="0"/>
              <a:t>27/03/2020</a:t>
            </a:fld>
            <a:endParaRPr lang="fr-FR"/>
          </a:p>
        </p:txBody>
      </p:sp>
      <p:sp>
        <p:nvSpPr>
          <p:cNvPr id="5" name="Espace réservé du pied de page 4">
            <a:extLst>
              <a:ext uri="{FF2B5EF4-FFF2-40B4-BE49-F238E27FC236}">
                <a16:creationId xmlns:a16="http://schemas.microsoft.com/office/drawing/2014/main" id="{F4771BB1-E099-4084-B6E2-2002BEB96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B7C3E84-4928-4E17-8CD0-E8B0CA456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B0826-960B-481F-A2A3-B859934BAB23}" type="slidenum">
              <a:rPr lang="fr-FR" smtClean="0"/>
              <a:t>‹N°›</a:t>
            </a:fld>
            <a:endParaRPr lang="fr-FR"/>
          </a:p>
        </p:txBody>
      </p:sp>
    </p:spTree>
    <p:extLst>
      <p:ext uri="{BB962C8B-B14F-4D97-AF65-F5344CB8AC3E}">
        <p14:creationId xmlns:p14="http://schemas.microsoft.com/office/powerpoint/2010/main" val="298829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4B805-FA4B-425B-8859-58D9D1672E6F}"/>
              </a:ext>
            </a:extLst>
          </p:cNvPr>
          <p:cNvSpPr>
            <a:spLocks noGrp="1"/>
          </p:cNvSpPr>
          <p:nvPr>
            <p:ph type="ctrTitle"/>
          </p:nvPr>
        </p:nvSpPr>
        <p:spPr/>
        <p:txBody>
          <a:bodyPr/>
          <a:lstStyle/>
          <a:p>
            <a:r>
              <a:rPr lang="fr-FR" dirty="0"/>
              <a:t>Cours IV </a:t>
            </a:r>
            <a:br>
              <a:rPr lang="fr-FR" dirty="0"/>
            </a:br>
            <a:r>
              <a:rPr lang="fr-FR" dirty="0"/>
              <a:t>L’intelligence animale (suite)</a:t>
            </a:r>
          </a:p>
        </p:txBody>
      </p:sp>
      <p:sp>
        <p:nvSpPr>
          <p:cNvPr id="3" name="Sous-titre 2">
            <a:extLst>
              <a:ext uri="{FF2B5EF4-FFF2-40B4-BE49-F238E27FC236}">
                <a16:creationId xmlns:a16="http://schemas.microsoft.com/office/drawing/2014/main" id="{6F5A826B-2763-40E1-A636-B41573403828}"/>
              </a:ext>
            </a:extLst>
          </p:cNvPr>
          <p:cNvSpPr>
            <a:spLocks noGrp="1"/>
          </p:cNvSpPr>
          <p:nvPr>
            <p:ph type="subTitle" idx="1"/>
          </p:nvPr>
        </p:nvSpPr>
        <p:spPr/>
        <p:txBody>
          <a:bodyPr/>
          <a:lstStyle/>
          <a:p>
            <a:r>
              <a:rPr lang="fr-FR" dirty="0"/>
              <a:t>6. Correction des questions </a:t>
            </a:r>
          </a:p>
          <a:p>
            <a:r>
              <a:rPr lang="fr-FR" dirty="0"/>
              <a:t>7. Explication des v. 21 à 52 de la Fable « Les deux Rats, le Renard et l’œuf ». </a:t>
            </a:r>
          </a:p>
        </p:txBody>
      </p:sp>
    </p:spTree>
    <p:extLst>
      <p:ext uri="{BB962C8B-B14F-4D97-AF65-F5344CB8AC3E}">
        <p14:creationId xmlns:p14="http://schemas.microsoft.com/office/powerpoint/2010/main" val="333238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DB188-F98D-4650-841F-FA84EF4896D7}"/>
              </a:ext>
            </a:extLst>
          </p:cNvPr>
          <p:cNvSpPr>
            <a:spLocks noGrp="1"/>
          </p:cNvSpPr>
          <p:nvPr>
            <p:ph type="title"/>
          </p:nvPr>
        </p:nvSpPr>
        <p:spPr/>
        <p:txBody>
          <a:bodyPr/>
          <a:lstStyle/>
          <a:p>
            <a:r>
              <a:rPr lang="fr-FR" dirty="0"/>
              <a:t>Première stratégie offensive contre le cartésianisme</a:t>
            </a:r>
          </a:p>
        </p:txBody>
      </p:sp>
      <p:sp>
        <p:nvSpPr>
          <p:cNvPr id="3" name="Espace réservé du contenu 2">
            <a:extLst>
              <a:ext uri="{FF2B5EF4-FFF2-40B4-BE49-F238E27FC236}">
                <a16:creationId xmlns:a16="http://schemas.microsoft.com/office/drawing/2014/main" id="{CD6DD3C2-F6DC-4E31-BCA6-1FEE5AFA7831}"/>
              </a:ext>
            </a:extLst>
          </p:cNvPr>
          <p:cNvSpPr>
            <a:spLocks noGrp="1"/>
          </p:cNvSpPr>
          <p:nvPr>
            <p:ph idx="1"/>
          </p:nvPr>
        </p:nvSpPr>
        <p:spPr>
          <a:xfrm>
            <a:off x="838200" y="1825625"/>
            <a:ext cx="6928556" cy="4351338"/>
          </a:xfrm>
        </p:spPr>
        <p:txBody>
          <a:bodyPr>
            <a:normAutofit fontScale="92500" lnSpcReduction="10000"/>
          </a:bodyPr>
          <a:lstStyle/>
          <a:p>
            <a:r>
              <a:rPr lang="fr-FR" dirty="0"/>
              <a:t>4 exemples d’intelligence des animaux. A la suite de Gassendi, mais aussi Plutarque et Montaigne, LF s’appuie sur des faits présentés comme réels, sous forme de petits récits, d’anecdotes. </a:t>
            </a:r>
          </a:p>
          <a:p>
            <a:pPr>
              <a:buFontTx/>
              <a:buChar char="-"/>
            </a:pPr>
            <a:r>
              <a:rPr lang="fr-FR" dirty="0"/>
              <a:t>Le vieux cerf rusé dépistant les chasseurs (v. 68-81), ce que LF assimile à un « raisonnement » digne d’un humain. </a:t>
            </a:r>
          </a:p>
          <a:p>
            <a:pPr>
              <a:buFontTx/>
              <a:buChar char="-"/>
            </a:pPr>
            <a:r>
              <a:rPr lang="fr-FR" dirty="0"/>
              <a:t> la perdrix (v. 82-91), capable de feindre la mort pour attirer les chiens et les chasseurs</a:t>
            </a:r>
          </a:p>
          <a:p>
            <a:pPr marL="0" indent="0">
              <a:buNone/>
            </a:pPr>
            <a:r>
              <a:rPr lang="fr-FR" dirty="0"/>
              <a:t>(noter que dans ces deux premiers exemples l’homme est abusé par la ruse de l’animal, voire la perdrix se moque de lui et « rit », v. 90). </a:t>
            </a:r>
          </a:p>
          <a:p>
            <a:pPr marL="0" indent="0">
              <a:buNone/>
            </a:pPr>
            <a:endParaRPr lang="fr-FR" dirty="0"/>
          </a:p>
        </p:txBody>
      </p:sp>
      <p:pic>
        <p:nvPicPr>
          <p:cNvPr id="5" name="Image 4">
            <a:extLst>
              <a:ext uri="{FF2B5EF4-FFF2-40B4-BE49-F238E27FC236}">
                <a16:creationId xmlns:a16="http://schemas.microsoft.com/office/drawing/2014/main" id="{2B302FE6-D15D-4716-9ED0-0082C3594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025" y="1476021"/>
            <a:ext cx="3990975" cy="2652713"/>
          </a:xfrm>
          <a:prstGeom prst="rect">
            <a:avLst/>
          </a:prstGeom>
        </p:spPr>
      </p:pic>
      <p:pic>
        <p:nvPicPr>
          <p:cNvPr id="7" name="Image 6">
            <a:extLst>
              <a:ext uri="{FF2B5EF4-FFF2-40B4-BE49-F238E27FC236}">
                <a16:creationId xmlns:a16="http://schemas.microsoft.com/office/drawing/2014/main" id="{FE3B145F-80B8-4AA1-A539-786A113E4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153" y="4238979"/>
            <a:ext cx="2267107" cy="2286000"/>
          </a:xfrm>
          <a:prstGeom prst="rect">
            <a:avLst/>
          </a:prstGeom>
        </p:spPr>
      </p:pic>
    </p:spTree>
    <p:extLst>
      <p:ext uri="{BB962C8B-B14F-4D97-AF65-F5344CB8AC3E}">
        <p14:creationId xmlns:p14="http://schemas.microsoft.com/office/powerpoint/2010/main" val="40426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2CC8F-E7CE-40C5-A7AB-D5DCE7182DD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C0A8ABC-7DC9-44A7-9C23-739F64510ED8}"/>
              </a:ext>
            </a:extLst>
          </p:cNvPr>
          <p:cNvSpPr>
            <a:spLocks noGrp="1"/>
          </p:cNvSpPr>
          <p:nvPr>
            <p:ph idx="1"/>
          </p:nvPr>
        </p:nvSpPr>
        <p:spPr/>
        <p:txBody>
          <a:bodyPr/>
          <a:lstStyle/>
          <a:p>
            <a:r>
              <a:rPr lang="fr-FR" dirty="0"/>
              <a:t>Les deux derniers exemples comparent les activités animales à celle de l’homme : </a:t>
            </a:r>
          </a:p>
          <a:p>
            <a:pPr>
              <a:buFontTx/>
              <a:buChar char="-"/>
            </a:pPr>
            <a:r>
              <a:rPr lang="fr-FR" dirty="0"/>
              <a:t>Les castors (v. 92 et suivants) construisent leurs villes et leurs ponts comme les architectes humains, voire mieux que les Indiens du Canada qui passent les fleuves à la nage: ce qui témoigne de leur « esprit ».  </a:t>
            </a:r>
          </a:p>
          <a:p>
            <a:pPr>
              <a:buFontTx/>
              <a:buChar char="-"/>
            </a:pPr>
            <a:r>
              <a:rPr lang="fr-FR" dirty="0"/>
              <a:t>Les renards de Pologne (v. 116-135) : ourdissent des guerres avec des stratégies aussi complexes que les humains eux-mêmes. Les animaux sont intelligents car capables du Mal, d’une « pernicieuse science ». </a:t>
            </a:r>
          </a:p>
        </p:txBody>
      </p:sp>
    </p:spTree>
    <p:extLst>
      <p:ext uri="{BB962C8B-B14F-4D97-AF65-F5344CB8AC3E}">
        <p14:creationId xmlns:p14="http://schemas.microsoft.com/office/powerpoint/2010/main" val="3044229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02726-04D1-437E-B099-29FC3F7BF54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23B87D6-60C6-4A8E-A7A6-04328C735AC1}"/>
              </a:ext>
            </a:extLst>
          </p:cNvPr>
          <p:cNvSpPr>
            <a:spLocks noGrp="1"/>
          </p:cNvSpPr>
          <p:nvPr>
            <p:ph idx="1"/>
          </p:nvPr>
        </p:nvSpPr>
        <p:spPr/>
        <p:txBody>
          <a:bodyPr/>
          <a:lstStyle/>
          <a:p>
            <a:r>
              <a:rPr lang="fr-FR" dirty="0"/>
              <a:t>De ces exemples naît l’idée que l’animal peut être égal, voire supérieur à l’homme en terme d’intelligence, que ce soit pour le bien (castor réalisant une utopie, la république de Platon) comme dans le mal (les renards). On peut fonder sur les animaux une science morale (= fable)</a:t>
            </a:r>
          </a:p>
        </p:txBody>
      </p:sp>
    </p:spTree>
    <p:extLst>
      <p:ext uri="{BB962C8B-B14F-4D97-AF65-F5344CB8AC3E}">
        <p14:creationId xmlns:p14="http://schemas.microsoft.com/office/powerpoint/2010/main" val="18601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F6B6D-8250-442E-9F0A-345566632263}"/>
              </a:ext>
            </a:extLst>
          </p:cNvPr>
          <p:cNvSpPr>
            <a:spLocks noGrp="1"/>
          </p:cNvSpPr>
          <p:nvPr>
            <p:ph type="title"/>
          </p:nvPr>
        </p:nvSpPr>
        <p:spPr/>
        <p:txBody>
          <a:bodyPr/>
          <a:lstStyle/>
          <a:p>
            <a:r>
              <a:rPr lang="fr-FR" dirty="0"/>
              <a:t>2eme stratégie : la fable</a:t>
            </a:r>
          </a:p>
        </p:txBody>
      </p:sp>
      <p:sp>
        <p:nvSpPr>
          <p:cNvPr id="3" name="Espace réservé du contenu 2">
            <a:extLst>
              <a:ext uri="{FF2B5EF4-FFF2-40B4-BE49-F238E27FC236}">
                <a16:creationId xmlns:a16="http://schemas.microsoft.com/office/drawing/2014/main" id="{110DB4A5-275A-4A3D-BAAD-6DD7D59155E1}"/>
              </a:ext>
            </a:extLst>
          </p:cNvPr>
          <p:cNvSpPr>
            <a:spLocks noGrp="1"/>
          </p:cNvSpPr>
          <p:nvPr>
            <p:ph idx="1"/>
          </p:nvPr>
        </p:nvSpPr>
        <p:spPr>
          <a:xfrm>
            <a:off x="838200" y="1825625"/>
            <a:ext cx="6951133" cy="4351338"/>
          </a:xfrm>
        </p:spPr>
        <p:txBody>
          <a:bodyPr/>
          <a:lstStyle/>
          <a:p>
            <a:r>
              <a:rPr lang="fr-FR" dirty="0"/>
              <a:t>« Les 2 Rats, le Renard et l’œuf » (fable, v. 1-20).</a:t>
            </a:r>
          </a:p>
          <a:p>
            <a:endParaRPr lang="fr-FR" dirty="0"/>
          </a:p>
          <a:p>
            <a:r>
              <a:rPr lang="fr-FR" dirty="0"/>
              <a:t>Cette fable montre que les rats sont capables de jugement et de liberté, car ils peuvent choisir entre trois possibilités la meilleure porter l’œuf entre les pattes, le rouler, le traîner) ce qui signifie qu’il sont doués d’esprit. </a:t>
            </a:r>
          </a:p>
        </p:txBody>
      </p:sp>
      <p:pic>
        <p:nvPicPr>
          <p:cNvPr id="5" name="Image 4">
            <a:extLst>
              <a:ext uri="{FF2B5EF4-FFF2-40B4-BE49-F238E27FC236}">
                <a16:creationId xmlns:a16="http://schemas.microsoft.com/office/drawing/2014/main" id="{348EFB7A-E7F2-4229-91F1-E99611D86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33" y="365125"/>
            <a:ext cx="3840070" cy="6018918"/>
          </a:xfrm>
          <a:prstGeom prst="rect">
            <a:avLst/>
          </a:prstGeom>
        </p:spPr>
      </p:pic>
    </p:spTree>
    <p:extLst>
      <p:ext uri="{BB962C8B-B14F-4D97-AF65-F5344CB8AC3E}">
        <p14:creationId xmlns:p14="http://schemas.microsoft.com/office/powerpoint/2010/main" val="110139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B7EF9-0AB0-4B1E-A972-FC89DB1C5615}"/>
              </a:ext>
            </a:extLst>
          </p:cNvPr>
          <p:cNvSpPr>
            <a:spLocks noGrp="1"/>
          </p:cNvSpPr>
          <p:nvPr>
            <p:ph type="title"/>
          </p:nvPr>
        </p:nvSpPr>
        <p:spPr/>
        <p:txBody>
          <a:bodyPr/>
          <a:lstStyle/>
          <a:p>
            <a:r>
              <a:rPr lang="fr-FR" dirty="0"/>
              <a:t>3</a:t>
            </a:r>
            <a:r>
              <a:rPr lang="fr-FR" baseline="30000" dirty="0"/>
              <a:t>e</a:t>
            </a:r>
            <a:r>
              <a:rPr lang="fr-FR" dirty="0"/>
              <a:t> stratégie : la réflexion abstraite (v. 21-fin de la fable)</a:t>
            </a:r>
          </a:p>
        </p:txBody>
      </p:sp>
      <p:sp>
        <p:nvSpPr>
          <p:cNvPr id="3" name="Espace réservé du contenu 2">
            <a:extLst>
              <a:ext uri="{FF2B5EF4-FFF2-40B4-BE49-F238E27FC236}">
                <a16:creationId xmlns:a16="http://schemas.microsoft.com/office/drawing/2014/main" id="{DF911416-7C98-4953-A61E-A980166BF6C0}"/>
              </a:ext>
            </a:extLst>
          </p:cNvPr>
          <p:cNvSpPr>
            <a:spLocks noGrp="1"/>
          </p:cNvSpPr>
          <p:nvPr>
            <p:ph idx="1"/>
          </p:nvPr>
        </p:nvSpPr>
        <p:spPr/>
        <p:txBody>
          <a:bodyPr>
            <a:normAutofit lnSpcReduction="10000"/>
          </a:bodyPr>
          <a:lstStyle/>
          <a:p>
            <a:pPr marL="0" indent="0">
              <a:buNone/>
            </a:pPr>
            <a:r>
              <a:rPr lang="fr-FR" dirty="0"/>
              <a:t>La fin de la fable, qui est aussi celle du « Discours à Mme de la Sablière » lui-même, essaie de définir de manière philosophique, à partir de Gassendi, les âmes animale et humaine. </a:t>
            </a:r>
          </a:p>
          <a:p>
            <a:pPr marL="0" indent="0">
              <a:buNone/>
            </a:pPr>
            <a:r>
              <a:rPr lang="fr-FR" dirty="0"/>
              <a:t>-l’âme animale est plus qu’un instinct (« ressort »), mais moins que l’âme humaine immortelle. </a:t>
            </a:r>
          </a:p>
          <a:p>
            <a:pPr marL="0" indent="0">
              <a:buNone/>
            </a:pPr>
            <a:r>
              <a:rPr lang="fr-FR" dirty="0"/>
              <a:t>-elle est semblable à un feu très ténu qui circule dans le corps : « quintessence d’atome », feu plus subtil que la flamme elle-même (« la flamme en s’épurant… », v. 34). </a:t>
            </a:r>
          </a:p>
          <a:p>
            <a:pPr marL="0" indent="0">
              <a:buNone/>
            </a:pPr>
            <a:r>
              <a:rPr lang="fr-FR" dirty="0"/>
              <a:t>-LF rassure les croyants en assurant l’homme qu’il a en plus une âme immortelle (v. 40 et suivants) qui lui est propre (stratégie de distinction). </a:t>
            </a:r>
          </a:p>
        </p:txBody>
      </p:sp>
    </p:spTree>
    <p:extLst>
      <p:ext uri="{BB962C8B-B14F-4D97-AF65-F5344CB8AC3E}">
        <p14:creationId xmlns:p14="http://schemas.microsoft.com/office/powerpoint/2010/main" val="18267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E7F56-CEFB-43B6-8D4A-CE0F1FA87E7C}"/>
              </a:ext>
            </a:extLst>
          </p:cNvPr>
          <p:cNvSpPr>
            <a:spLocks noGrp="1"/>
          </p:cNvSpPr>
          <p:nvPr>
            <p:ph type="title"/>
          </p:nvPr>
        </p:nvSpPr>
        <p:spPr/>
        <p:txBody>
          <a:bodyPr/>
          <a:lstStyle/>
          <a:p>
            <a:r>
              <a:rPr lang="fr-FR" dirty="0"/>
              <a:t>Conclusion : déduction versus induction</a:t>
            </a:r>
          </a:p>
        </p:txBody>
      </p:sp>
      <p:sp>
        <p:nvSpPr>
          <p:cNvPr id="3" name="Espace réservé du contenu 2">
            <a:extLst>
              <a:ext uri="{FF2B5EF4-FFF2-40B4-BE49-F238E27FC236}">
                <a16:creationId xmlns:a16="http://schemas.microsoft.com/office/drawing/2014/main" id="{74400957-9336-44EB-A2FC-02FD8601CDFC}"/>
              </a:ext>
            </a:extLst>
          </p:cNvPr>
          <p:cNvSpPr>
            <a:spLocks noGrp="1"/>
          </p:cNvSpPr>
          <p:nvPr>
            <p:ph idx="1"/>
          </p:nvPr>
        </p:nvSpPr>
        <p:spPr/>
        <p:txBody>
          <a:bodyPr/>
          <a:lstStyle/>
          <a:p>
            <a:r>
              <a:rPr lang="fr-FR" dirty="0"/>
              <a:t>Dans la manière dont LF présente les arguments des cartésiens, il sous-entend que ceux-ci présupposent beaucoup de choses (méthode déductive, avoir une idée abstraite et en déduire des conséquences). </a:t>
            </a:r>
          </a:p>
          <a:p>
            <a:r>
              <a:rPr lang="fr-FR" dirty="0"/>
              <a:t>Au contraire, il suppose que les gassendistes et les épicuriens récoltent des faits pour ensuite en tirer des conséquences (méthode inductive). </a:t>
            </a:r>
          </a:p>
          <a:p>
            <a:r>
              <a:rPr lang="fr-FR" dirty="0"/>
              <a:t>LF semble souligner que les gassendistes sont plus proches de la vérité car ils prennent en compte les faits extérieurs à l’esprit humain, en une sorte de démarche expérimentale. </a:t>
            </a:r>
          </a:p>
        </p:txBody>
      </p:sp>
    </p:spTree>
    <p:extLst>
      <p:ext uri="{BB962C8B-B14F-4D97-AF65-F5344CB8AC3E}">
        <p14:creationId xmlns:p14="http://schemas.microsoft.com/office/powerpoint/2010/main" val="427843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5307C-6BAA-4339-AA00-722BB31E63DE}"/>
              </a:ext>
            </a:extLst>
          </p:cNvPr>
          <p:cNvSpPr>
            <a:spLocks noGrp="1"/>
          </p:cNvSpPr>
          <p:nvPr>
            <p:ph type="title"/>
          </p:nvPr>
        </p:nvSpPr>
        <p:spPr/>
        <p:txBody>
          <a:bodyPr/>
          <a:lstStyle/>
          <a:p>
            <a:r>
              <a:rPr lang="fr-FR" dirty="0"/>
              <a:t>6. Correction des questions </a:t>
            </a:r>
          </a:p>
        </p:txBody>
      </p:sp>
      <p:sp>
        <p:nvSpPr>
          <p:cNvPr id="3" name="Espace réservé du contenu 2">
            <a:extLst>
              <a:ext uri="{FF2B5EF4-FFF2-40B4-BE49-F238E27FC236}">
                <a16:creationId xmlns:a16="http://schemas.microsoft.com/office/drawing/2014/main" id="{95F56F7E-19D5-4343-9ECC-0CC4EFE7E8DD}"/>
              </a:ext>
            </a:extLst>
          </p:cNvPr>
          <p:cNvSpPr>
            <a:spLocks noGrp="1"/>
          </p:cNvSpPr>
          <p:nvPr>
            <p:ph idx="1"/>
          </p:nvPr>
        </p:nvSpPr>
        <p:spPr>
          <a:xfrm>
            <a:off x="838200" y="1825625"/>
            <a:ext cx="4614333" cy="4351338"/>
          </a:xfrm>
        </p:spPr>
        <p:txBody>
          <a:bodyPr/>
          <a:lstStyle/>
          <a:p>
            <a:r>
              <a:rPr lang="fr-FR" dirty="0"/>
              <a:t>Question I. Quels arguments dont utilisés pour les cartésiens pour prouver l’absence d’intelligence des bêtes ? </a:t>
            </a:r>
          </a:p>
        </p:txBody>
      </p:sp>
      <p:pic>
        <p:nvPicPr>
          <p:cNvPr id="1026" name="Picture 2" descr="Voici l'oiseau le plus stupide du monde !">
            <a:extLst>
              <a:ext uri="{FF2B5EF4-FFF2-40B4-BE49-F238E27FC236}">
                <a16:creationId xmlns:a16="http://schemas.microsoft.com/office/drawing/2014/main" id="{55704F37-E311-497A-80F6-67194BC8C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166" y="1997781"/>
            <a:ext cx="5515779" cy="362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77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C9975-5150-4FFE-A71A-FDB87AD6ACB2}"/>
              </a:ext>
            </a:extLst>
          </p:cNvPr>
          <p:cNvSpPr>
            <a:spLocks noGrp="1"/>
          </p:cNvSpPr>
          <p:nvPr>
            <p:ph type="title"/>
          </p:nvPr>
        </p:nvSpPr>
        <p:spPr/>
        <p:txBody>
          <a:bodyPr/>
          <a:lstStyle/>
          <a:p>
            <a:r>
              <a:rPr lang="fr-FR" dirty="0"/>
              <a:t>Exposé de la thèse cartésienne</a:t>
            </a:r>
          </a:p>
        </p:txBody>
      </p:sp>
      <p:sp>
        <p:nvSpPr>
          <p:cNvPr id="3" name="Espace réservé du contenu 2">
            <a:extLst>
              <a:ext uri="{FF2B5EF4-FFF2-40B4-BE49-F238E27FC236}">
                <a16:creationId xmlns:a16="http://schemas.microsoft.com/office/drawing/2014/main" id="{87EA59F9-DD06-4960-9FE7-FD3D47678656}"/>
              </a:ext>
            </a:extLst>
          </p:cNvPr>
          <p:cNvSpPr>
            <a:spLocks noGrp="1"/>
          </p:cNvSpPr>
          <p:nvPr>
            <p:ph idx="1"/>
          </p:nvPr>
        </p:nvSpPr>
        <p:spPr>
          <a:xfrm>
            <a:off x="838200" y="1825625"/>
            <a:ext cx="7447844" cy="4351338"/>
          </a:xfrm>
        </p:spPr>
        <p:txBody>
          <a:bodyPr>
            <a:normAutofit lnSpcReduction="10000"/>
          </a:bodyPr>
          <a:lstStyle/>
          <a:p>
            <a:r>
              <a:rPr lang="fr-FR" dirty="0"/>
              <a:t>V. 29-32 : la thèse cartésienne est triple </a:t>
            </a:r>
          </a:p>
          <a:p>
            <a:endParaRPr lang="fr-FR" dirty="0"/>
          </a:p>
          <a:p>
            <a:pPr marL="0" indent="0">
              <a:buNone/>
            </a:pPr>
            <a:r>
              <a:rPr lang="fr-FR" dirty="0"/>
              <a:t>a. « la bête (= les animaux) est une machine » = l’animal est une machine biologique ; </a:t>
            </a:r>
          </a:p>
          <a:p>
            <a:pPr marL="0" indent="0">
              <a:buNone/>
            </a:pPr>
            <a:r>
              <a:rPr lang="fr-FR" dirty="0"/>
              <a:t>b. « en elle tout se fait sans choix et par ressorts » = comme </a:t>
            </a:r>
            <a:r>
              <a:rPr lang="fr-FR" dirty="0" err="1"/>
              <a:t>tte</a:t>
            </a:r>
            <a:r>
              <a:rPr lang="fr-FR" dirty="0"/>
              <a:t> machine, il est dépourvu de libre-arbitre et fonctionne selon l’instinct (traduit par la métaphore du ressort) ; </a:t>
            </a:r>
          </a:p>
          <a:p>
            <a:pPr marL="0" indent="0">
              <a:buNone/>
            </a:pPr>
            <a:r>
              <a:rPr lang="fr-FR" dirty="0"/>
              <a:t>c. « point d’âme » = il ne dispose pas d’un principe spirituel qui donne vie au corps (« âme »). </a:t>
            </a:r>
          </a:p>
        </p:txBody>
      </p:sp>
      <p:pic>
        <p:nvPicPr>
          <p:cNvPr id="5" name="Image 4">
            <a:extLst>
              <a:ext uri="{FF2B5EF4-FFF2-40B4-BE49-F238E27FC236}">
                <a16:creationId xmlns:a16="http://schemas.microsoft.com/office/drawing/2014/main" id="{E5BFB185-5F42-4303-A6FA-58DEBE5EA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736" y="1408289"/>
            <a:ext cx="3409950" cy="4876800"/>
          </a:xfrm>
          <a:prstGeom prst="rect">
            <a:avLst/>
          </a:prstGeom>
        </p:spPr>
      </p:pic>
    </p:spTree>
    <p:extLst>
      <p:ext uri="{BB962C8B-B14F-4D97-AF65-F5344CB8AC3E}">
        <p14:creationId xmlns:p14="http://schemas.microsoft.com/office/powerpoint/2010/main" val="350854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772B-89A1-4E98-A16B-8BFA83FCF0B8}"/>
              </a:ext>
            </a:extLst>
          </p:cNvPr>
          <p:cNvSpPr>
            <a:spLocks noGrp="1"/>
          </p:cNvSpPr>
          <p:nvPr>
            <p:ph type="title"/>
          </p:nvPr>
        </p:nvSpPr>
        <p:spPr/>
        <p:txBody>
          <a:bodyPr/>
          <a:lstStyle/>
          <a:p>
            <a:r>
              <a:rPr lang="fr-FR" dirty="0"/>
              <a:t>Premier argument </a:t>
            </a:r>
          </a:p>
        </p:txBody>
      </p:sp>
      <p:sp>
        <p:nvSpPr>
          <p:cNvPr id="3" name="Espace réservé du contenu 2">
            <a:extLst>
              <a:ext uri="{FF2B5EF4-FFF2-40B4-BE49-F238E27FC236}">
                <a16:creationId xmlns:a16="http://schemas.microsoft.com/office/drawing/2014/main" id="{77F3F27A-0F83-4837-BCCD-ACDE181C574B}"/>
              </a:ext>
            </a:extLst>
          </p:cNvPr>
          <p:cNvSpPr>
            <a:spLocks noGrp="1"/>
          </p:cNvSpPr>
          <p:nvPr>
            <p:ph idx="1"/>
          </p:nvPr>
        </p:nvSpPr>
        <p:spPr>
          <a:xfrm>
            <a:off x="838200" y="1825625"/>
            <a:ext cx="7628467" cy="4351338"/>
          </a:xfrm>
        </p:spPr>
        <p:txBody>
          <a:bodyPr/>
          <a:lstStyle/>
          <a:p>
            <a:r>
              <a:rPr lang="fr-FR" dirty="0"/>
              <a:t>D’ordre analogique : la montre (horloge, v. 33-38 et suivants).</a:t>
            </a:r>
          </a:p>
          <a:p>
            <a:r>
              <a:rPr lang="fr-FR" dirty="0"/>
              <a:t>Développement de l’analogie entre l’animal et l’horloge (v. 39-50)</a:t>
            </a:r>
          </a:p>
          <a:p>
            <a:pPr marL="0" indent="0">
              <a:buNone/>
            </a:pPr>
            <a:r>
              <a:rPr lang="fr-FR" dirty="0"/>
              <a:t>A la place des « roues » (les rouages de l’horloge) l’animal a seulement des « sensations » qui suscitent des émotions à leur tour (« tristesse, joie, amour », v. 49), de manière purement automatique, sans qu’il soit obligatoire de suppose une âme. </a:t>
            </a:r>
          </a:p>
          <a:p>
            <a:pPr marL="0" indent="0">
              <a:buNone/>
            </a:pPr>
            <a:endParaRPr lang="fr-FR" dirty="0"/>
          </a:p>
        </p:txBody>
      </p:sp>
      <p:pic>
        <p:nvPicPr>
          <p:cNvPr id="5" name="Image 4">
            <a:extLst>
              <a:ext uri="{FF2B5EF4-FFF2-40B4-BE49-F238E27FC236}">
                <a16:creationId xmlns:a16="http://schemas.microsoft.com/office/drawing/2014/main" id="{6E95F177-C455-453E-A0B4-66A0F1AF1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67" y="1300163"/>
            <a:ext cx="3409950" cy="4876800"/>
          </a:xfrm>
          <a:prstGeom prst="rect">
            <a:avLst/>
          </a:prstGeom>
        </p:spPr>
      </p:pic>
    </p:spTree>
    <p:extLst>
      <p:ext uri="{BB962C8B-B14F-4D97-AF65-F5344CB8AC3E}">
        <p14:creationId xmlns:p14="http://schemas.microsoft.com/office/powerpoint/2010/main" val="97530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A3D67-ADEF-4D87-ADB2-985A3C0BEB84}"/>
              </a:ext>
            </a:extLst>
          </p:cNvPr>
          <p:cNvSpPr>
            <a:spLocks noGrp="1"/>
          </p:cNvSpPr>
          <p:nvPr>
            <p:ph type="title"/>
          </p:nvPr>
        </p:nvSpPr>
        <p:spPr/>
        <p:txBody>
          <a:bodyPr/>
          <a:lstStyle/>
          <a:p>
            <a:r>
              <a:rPr lang="fr-FR" dirty="0"/>
              <a:t>Deuxième argument </a:t>
            </a:r>
          </a:p>
        </p:txBody>
      </p:sp>
      <p:sp>
        <p:nvSpPr>
          <p:cNvPr id="3" name="Espace réservé du contenu 2">
            <a:extLst>
              <a:ext uri="{FF2B5EF4-FFF2-40B4-BE49-F238E27FC236}">
                <a16:creationId xmlns:a16="http://schemas.microsoft.com/office/drawing/2014/main" id="{208CF448-9EE7-484B-A80B-2D919642AC82}"/>
              </a:ext>
            </a:extLst>
          </p:cNvPr>
          <p:cNvSpPr>
            <a:spLocks noGrp="1"/>
          </p:cNvSpPr>
          <p:nvPr>
            <p:ph idx="1"/>
          </p:nvPr>
        </p:nvSpPr>
        <p:spPr>
          <a:xfrm>
            <a:off x="838200" y="1825625"/>
            <a:ext cx="6736644" cy="4351338"/>
          </a:xfrm>
        </p:spPr>
        <p:txBody>
          <a:bodyPr/>
          <a:lstStyle/>
          <a:p>
            <a:r>
              <a:rPr lang="fr-FR" dirty="0"/>
              <a:t>Argument d’autorité : éloge (quelque peu ironique) de Descartes: </a:t>
            </a:r>
          </a:p>
          <a:p>
            <a:pPr marL="0" indent="0">
              <a:buNone/>
            </a:pPr>
            <a:r>
              <a:rPr lang="fr-FR" dirty="0"/>
              <a:t>- « dieu » de la philosophie (v. 54)</a:t>
            </a:r>
          </a:p>
          <a:p>
            <a:pPr marL="0" indent="0">
              <a:buNone/>
            </a:pPr>
            <a:r>
              <a:rPr lang="fr-FR" dirty="0"/>
              <a:t>- « tient le milieu/entre l’homme et l’esprit » (v. 55-56)</a:t>
            </a:r>
          </a:p>
          <a:p>
            <a:pPr marL="0" indent="0">
              <a:buNone/>
            </a:pPr>
            <a:endParaRPr lang="fr-FR" dirty="0"/>
          </a:p>
        </p:txBody>
      </p:sp>
      <p:graphicFrame>
        <p:nvGraphicFramePr>
          <p:cNvPr id="4" name="Objet 3">
            <a:extLst>
              <a:ext uri="{FF2B5EF4-FFF2-40B4-BE49-F238E27FC236}">
                <a16:creationId xmlns:a16="http://schemas.microsoft.com/office/drawing/2014/main" id="{24DFEA3B-BBE8-45C9-9761-BC5D78844E69}"/>
              </a:ext>
            </a:extLst>
          </p:cNvPr>
          <p:cNvGraphicFramePr>
            <a:graphicFrameLocks noChangeAspect="1"/>
          </p:cNvGraphicFramePr>
          <p:nvPr>
            <p:extLst>
              <p:ext uri="{D42A27DB-BD31-4B8C-83A1-F6EECF244321}">
                <p14:modId xmlns:p14="http://schemas.microsoft.com/office/powerpoint/2010/main" val="2590237530"/>
              </p:ext>
            </p:extLst>
          </p:nvPr>
        </p:nvGraphicFramePr>
        <p:xfrm>
          <a:off x="92075" y="92075"/>
          <a:ext cx="876300" cy="465138"/>
        </p:xfrm>
        <a:graphic>
          <a:graphicData uri="http://schemas.openxmlformats.org/presentationml/2006/ole">
            <mc:AlternateContent xmlns:mc="http://schemas.openxmlformats.org/markup-compatibility/2006">
              <mc:Choice xmlns:v="urn:schemas-microsoft-com:vml" Requires="v">
                <p:oleObj spid="_x0000_s2051" name="Objet d’environnement du Gestionnaire de liaisons" showAsIcon="1" r:id="rId3" imgW="876600" imgH="464400" progId="Package">
                  <p:embed/>
                </p:oleObj>
              </mc:Choice>
              <mc:Fallback>
                <p:oleObj name="Objet d’environnement du Gestionnaire de liaisons" showAsIcon="1" r:id="rId3" imgW="876600" imgH="464400" progId="Package">
                  <p:embed/>
                  <p:pic>
                    <p:nvPicPr>
                      <p:cNvPr id="0" name=""/>
                      <p:cNvPicPr/>
                      <p:nvPr/>
                    </p:nvPicPr>
                    <p:blipFill>
                      <a:blip r:embed="rId4"/>
                      <a:stretch>
                        <a:fillRect/>
                      </a:stretch>
                    </p:blipFill>
                    <p:spPr>
                      <a:xfrm>
                        <a:off x="92075" y="92075"/>
                        <a:ext cx="876300" cy="465138"/>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DD16D07C-AEC4-43D5-B6FA-5F9D58DE65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4831" y="1477609"/>
            <a:ext cx="4467225" cy="4467225"/>
          </a:xfrm>
          <a:prstGeom prst="rect">
            <a:avLst/>
          </a:prstGeom>
        </p:spPr>
      </p:pic>
    </p:spTree>
    <p:extLst>
      <p:ext uri="{BB962C8B-B14F-4D97-AF65-F5344CB8AC3E}">
        <p14:creationId xmlns:p14="http://schemas.microsoft.com/office/powerpoint/2010/main" val="239577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A4F4E-29CE-4E2F-B20A-0DCF14945EA8}"/>
              </a:ext>
            </a:extLst>
          </p:cNvPr>
          <p:cNvSpPr>
            <a:spLocks noGrp="1"/>
          </p:cNvSpPr>
          <p:nvPr>
            <p:ph type="title"/>
          </p:nvPr>
        </p:nvSpPr>
        <p:spPr/>
        <p:txBody>
          <a:bodyPr/>
          <a:lstStyle/>
          <a:p>
            <a:r>
              <a:rPr lang="fr-FR" dirty="0"/>
              <a:t>Troisième argument </a:t>
            </a:r>
          </a:p>
        </p:txBody>
      </p:sp>
      <p:sp>
        <p:nvSpPr>
          <p:cNvPr id="3" name="Espace réservé du contenu 2">
            <a:extLst>
              <a:ext uri="{FF2B5EF4-FFF2-40B4-BE49-F238E27FC236}">
                <a16:creationId xmlns:a16="http://schemas.microsoft.com/office/drawing/2014/main" id="{D47A408D-2477-4C6A-A8EA-3EDAA5ECB17A}"/>
              </a:ext>
            </a:extLst>
          </p:cNvPr>
          <p:cNvSpPr>
            <a:spLocks noGrp="1"/>
          </p:cNvSpPr>
          <p:nvPr>
            <p:ph idx="1"/>
          </p:nvPr>
        </p:nvSpPr>
        <p:spPr>
          <a:xfrm>
            <a:off x="838200" y="1825625"/>
            <a:ext cx="6409267" cy="4351338"/>
          </a:xfrm>
        </p:spPr>
        <p:txBody>
          <a:bodyPr/>
          <a:lstStyle/>
          <a:p>
            <a:r>
              <a:rPr lang="fr-FR" dirty="0"/>
              <a:t>Prosopopée de Descartes, v. 59-60 : la conscience de la pensée </a:t>
            </a:r>
          </a:p>
          <a:p>
            <a:pPr>
              <a:buFontTx/>
              <a:buChar char="-"/>
            </a:pPr>
            <a:r>
              <a:rPr lang="fr-FR" dirty="0"/>
              <a:t>« je sais que je pense »: l’homme contrairement à l’animal peut envisager comme un objet extérieur sa propre pensée, et accède à la connaissance de soir. </a:t>
            </a:r>
          </a:p>
          <a:p>
            <a:pPr>
              <a:buFontTx/>
              <a:buChar char="-"/>
            </a:pPr>
            <a:r>
              <a:rPr lang="fr-FR" dirty="0"/>
              <a:t>La bête, à supposer qu’elle pense, n’a pas cette conscience critique de sa propre pensée.</a:t>
            </a:r>
          </a:p>
        </p:txBody>
      </p:sp>
      <p:pic>
        <p:nvPicPr>
          <p:cNvPr id="5" name="Image 4">
            <a:extLst>
              <a:ext uri="{FF2B5EF4-FFF2-40B4-BE49-F238E27FC236}">
                <a16:creationId xmlns:a16="http://schemas.microsoft.com/office/drawing/2014/main" id="{D1581009-305D-4747-9EB1-6060EF107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775" y="1589088"/>
            <a:ext cx="4467225" cy="4467225"/>
          </a:xfrm>
          <a:prstGeom prst="rect">
            <a:avLst/>
          </a:prstGeom>
        </p:spPr>
      </p:pic>
    </p:spTree>
    <p:extLst>
      <p:ext uri="{BB962C8B-B14F-4D97-AF65-F5344CB8AC3E}">
        <p14:creationId xmlns:p14="http://schemas.microsoft.com/office/powerpoint/2010/main" val="228108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8077E-9C5E-4594-AE7E-1189E4AC01D2}"/>
              </a:ext>
            </a:extLst>
          </p:cNvPr>
          <p:cNvSpPr>
            <a:spLocks noGrp="1"/>
          </p:cNvSpPr>
          <p:nvPr>
            <p:ph type="title"/>
          </p:nvPr>
        </p:nvSpPr>
        <p:spPr/>
        <p:txBody>
          <a:bodyPr/>
          <a:lstStyle/>
          <a:p>
            <a:r>
              <a:rPr lang="fr-FR" dirty="0"/>
              <a:t>Quatrième argument </a:t>
            </a:r>
          </a:p>
        </p:txBody>
      </p:sp>
      <p:sp>
        <p:nvSpPr>
          <p:cNvPr id="3" name="Espace réservé du contenu 2">
            <a:extLst>
              <a:ext uri="{FF2B5EF4-FFF2-40B4-BE49-F238E27FC236}">
                <a16:creationId xmlns:a16="http://schemas.microsoft.com/office/drawing/2014/main" id="{5CEEC7D5-2C03-4206-AED3-F7E905C0FC9C}"/>
              </a:ext>
            </a:extLst>
          </p:cNvPr>
          <p:cNvSpPr>
            <a:spLocks noGrp="1"/>
          </p:cNvSpPr>
          <p:nvPr>
            <p:ph idx="1"/>
          </p:nvPr>
        </p:nvSpPr>
        <p:spPr>
          <a:xfrm>
            <a:off x="375356" y="1554692"/>
            <a:ext cx="7933267" cy="4351338"/>
          </a:xfrm>
        </p:spPr>
        <p:txBody>
          <a:bodyPr>
            <a:normAutofit fontScale="85000" lnSpcReduction="20000"/>
          </a:bodyPr>
          <a:lstStyle/>
          <a:p>
            <a:r>
              <a:rPr lang="fr-FR" dirty="0"/>
              <a:t>V. 138 : LF fait la supposition burlesque que Descartes reviendrait des Enfers (métonymie de « l’Achéron ») pour commenter les exemples qu’il a allégués en faveur de l’intelligence animale. </a:t>
            </a:r>
          </a:p>
          <a:p>
            <a:r>
              <a:rPr lang="fr-FR" dirty="0"/>
              <a:t>-Descartes pourrait répondre que les animaux n’ont pas d’intelligence au sens de jugement, mais simplement un instinct (les « ressorts » du v. 141) et une « mémoire corporelle », c’est-à-dire incrustée dans leur cerveau (v. 142). </a:t>
            </a:r>
          </a:p>
          <a:p>
            <a:r>
              <a:rPr lang="fr-FR" dirty="0"/>
              <a:t>Mémoire et instinct suffisent, pour un cartésien, à expliquer la prétendue intelligence animale. </a:t>
            </a:r>
          </a:p>
          <a:p>
            <a:r>
              <a:rPr lang="fr-FR" dirty="0"/>
              <a:t>Au contraire, l’esprit humain est capable d’opérations intellectuelles plus relevées (v. 152-170): l’homme est libre, n’est pas rivé à son instinct.  </a:t>
            </a:r>
          </a:p>
        </p:txBody>
      </p:sp>
    </p:spTree>
    <p:extLst>
      <p:ext uri="{BB962C8B-B14F-4D97-AF65-F5344CB8AC3E}">
        <p14:creationId xmlns:p14="http://schemas.microsoft.com/office/powerpoint/2010/main" val="196520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65FF5-0690-4BEF-8C3B-310B46728237}"/>
              </a:ext>
            </a:extLst>
          </p:cNvPr>
          <p:cNvSpPr>
            <a:spLocks noGrp="1"/>
          </p:cNvSpPr>
          <p:nvPr>
            <p:ph type="title"/>
          </p:nvPr>
        </p:nvSpPr>
        <p:spPr/>
        <p:txBody>
          <a:bodyPr/>
          <a:lstStyle/>
          <a:p>
            <a:r>
              <a:rPr lang="fr-FR" dirty="0"/>
              <a:t>Question II </a:t>
            </a:r>
          </a:p>
        </p:txBody>
      </p:sp>
      <p:sp>
        <p:nvSpPr>
          <p:cNvPr id="3" name="Espace réservé du contenu 2">
            <a:extLst>
              <a:ext uri="{FF2B5EF4-FFF2-40B4-BE49-F238E27FC236}">
                <a16:creationId xmlns:a16="http://schemas.microsoft.com/office/drawing/2014/main" id="{A6F456A9-18DB-49E3-A83B-91BAD3A887F8}"/>
              </a:ext>
            </a:extLst>
          </p:cNvPr>
          <p:cNvSpPr>
            <a:spLocks noGrp="1"/>
          </p:cNvSpPr>
          <p:nvPr>
            <p:ph idx="1"/>
          </p:nvPr>
        </p:nvSpPr>
        <p:spPr>
          <a:xfrm>
            <a:off x="115711" y="1565981"/>
            <a:ext cx="7763933" cy="4351338"/>
          </a:xfrm>
        </p:spPr>
        <p:txBody>
          <a:bodyPr/>
          <a:lstStyle/>
          <a:p>
            <a:r>
              <a:rPr lang="fr-FR" dirty="0"/>
              <a:t>Comment La Fontaine met-il en doute la théorie cartésienne des animaux-machines et défend-il l’intelligence des animaux ? </a:t>
            </a:r>
          </a:p>
        </p:txBody>
      </p:sp>
      <p:pic>
        <p:nvPicPr>
          <p:cNvPr id="5" name="Image 4">
            <a:extLst>
              <a:ext uri="{FF2B5EF4-FFF2-40B4-BE49-F238E27FC236}">
                <a16:creationId xmlns:a16="http://schemas.microsoft.com/office/drawing/2014/main" id="{3A46BBDE-77E7-4B04-BF3C-D0A537C87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100" y="1305335"/>
            <a:ext cx="3765253" cy="4611984"/>
          </a:xfrm>
          <a:prstGeom prst="rect">
            <a:avLst/>
          </a:prstGeom>
        </p:spPr>
      </p:pic>
    </p:spTree>
    <p:extLst>
      <p:ext uri="{BB962C8B-B14F-4D97-AF65-F5344CB8AC3E}">
        <p14:creationId xmlns:p14="http://schemas.microsoft.com/office/powerpoint/2010/main" val="422896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49D61-5881-4880-B2D7-32FEA4EF09BE}"/>
              </a:ext>
            </a:extLst>
          </p:cNvPr>
          <p:cNvSpPr>
            <a:spLocks noGrp="1"/>
          </p:cNvSpPr>
          <p:nvPr>
            <p:ph type="title"/>
          </p:nvPr>
        </p:nvSpPr>
        <p:spPr/>
        <p:txBody>
          <a:bodyPr/>
          <a:lstStyle/>
          <a:p>
            <a:r>
              <a:rPr lang="fr-FR" dirty="0"/>
              <a:t>Réponse globale </a:t>
            </a:r>
          </a:p>
        </p:txBody>
      </p:sp>
      <p:sp>
        <p:nvSpPr>
          <p:cNvPr id="3" name="Espace réservé du contenu 2">
            <a:extLst>
              <a:ext uri="{FF2B5EF4-FFF2-40B4-BE49-F238E27FC236}">
                <a16:creationId xmlns:a16="http://schemas.microsoft.com/office/drawing/2014/main" id="{28FE0102-A48D-4074-8A5B-B58AFD09FDFB}"/>
              </a:ext>
            </a:extLst>
          </p:cNvPr>
          <p:cNvSpPr>
            <a:spLocks noGrp="1"/>
          </p:cNvSpPr>
          <p:nvPr>
            <p:ph idx="1"/>
          </p:nvPr>
        </p:nvSpPr>
        <p:spPr/>
        <p:txBody>
          <a:bodyPr/>
          <a:lstStyle/>
          <a:p>
            <a:r>
              <a:rPr lang="fr-FR" dirty="0"/>
              <a:t>LF n’utilise pas des arguments d’ordre logique ou rationnel comme les cartésiens. </a:t>
            </a:r>
          </a:p>
          <a:p>
            <a:r>
              <a:rPr lang="fr-FR" dirty="0"/>
              <a:t>Il est à noter que LF emploie à propos de Descartes, ironiquement, un vocabulaire religieux : « dieu », « temple », « esprit »… Comme si cette philosophie cartésienne était en rupture avec le concret et naviguait dans les hautes sphères. </a:t>
            </a:r>
          </a:p>
          <a:p>
            <a:r>
              <a:rPr lang="fr-FR" dirty="0"/>
              <a:t>LF se présente, à l’opposée des théories abstraites et métaphysiques de Descartes, comme un avocat du bon sens et de l’expérience. </a:t>
            </a:r>
          </a:p>
        </p:txBody>
      </p:sp>
    </p:spTree>
    <p:extLst>
      <p:ext uri="{BB962C8B-B14F-4D97-AF65-F5344CB8AC3E}">
        <p14:creationId xmlns:p14="http://schemas.microsoft.com/office/powerpoint/2010/main" val="11531916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1123</Words>
  <Application>Microsoft Office PowerPoint</Application>
  <PresentationFormat>Grand écran</PresentationFormat>
  <Paragraphs>56</Paragraphs>
  <Slides>15</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Thème Office</vt:lpstr>
      <vt:lpstr>Package</vt:lpstr>
      <vt:lpstr>Cours IV  L’intelligence animale (suite)</vt:lpstr>
      <vt:lpstr>6. Correction des questions </vt:lpstr>
      <vt:lpstr>Exposé de la thèse cartésienne</vt:lpstr>
      <vt:lpstr>Premier argument </vt:lpstr>
      <vt:lpstr>Deuxième argument </vt:lpstr>
      <vt:lpstr>Troisième argument </vt:lpstr>
      <vt:lpstr>Quatrième argument </vt:lpstr>
      <vt:lpstr>Question II </vt:lpstr>
      <vt:lpstr>Réponse globale </vt:lpstr>
      <vt:lpstr>Première stratégie offensive contre le cartésianisme</vt:lpstr>
      <vt:lpstr>Présentation PowerPoint</vt:lpstr>
      <vt:lpstr>Présentation PowerPoint</vt:lpstr>
      <vt:lpstr>2eme stratégie : la fable</vt:lpstr>
      <vt:lpstr>3e stratégie : la réflexion abstraite (v. 21-fin de la fable)</vt:lpstr>
      <vt:lpstr>Conclusion : déduction versus induction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IV  L’intelligence animale (suite)</dc:title>
  <dc:creator>Florent Libral</dc:creator>
  <cp:lastModifiedBy>Florent Libral</cp:lastModifiedBy>
  <cp:revision>8</cp:revision>
  <dcterms:created xsi:type="dcterms:W3CDTF">2020-03-27T13:29:17Z</dcterms:created>
  <dcterms:modified xsi:type="dcterms:W3CDTF">2020-03-27T14:29:07Z</dcterms:modified>
</cp:coreProperties>
</file>