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4" r:id="rId9"/>
    <p:sldId id="265" r:id="rId10"/>
    <p:sldId id="266" r:id="rId11"/>
    <p:sldId id="261" r:id="rId12"/>
    <p:sldId id="267" r:id="rId13"/>
    <p:sldId id="268" r:id="rId14"/>
    <p:sldId id="270" r:id="rId15"/>
    <p:sldId id="271" r:id="rId16"/>
    <p:sldId id="269" r:id="rId17"/>
    <p:sldId id="272" r:id="rId18"/>
    <p:sldId id="273" r:id="rId19"/>
    <p:sldId id="274" r:id="rId20"/>
    <p:sldId id="275" r:id="rId21"/>
    <p:sldId id="27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DB6F8-0288-47C8-AC8E-15D6ADD4A34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846281-D666-42E3-9DE5-C229D4FE6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8ED3421-E867-4ADB-8780-4FBD540F3542}"/>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13CC7D75-16C4-4850-819C-568D58EF83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EE4C63-D568-4007-A464-FB67CC351225}"/>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161017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DD89C2-E19A-4AD8-843F-2BFEF0FFCA6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B3548C-AC4A-4B0E-8779-BFE2E13478B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3C529C-97A8-475D-AF48-B35DC0DC5611}"/>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2FF45DF0-1A17-4117-81E3-E08DDBA88C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F36889-9ABF-4927-A339-DFE08FB33148}"/>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384933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AB6BFA-1428-4541-B700-0C2AB05252A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D462154-9711-4E92-9D27-13AE6DBED97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B64D8C-9F96-4239-A0CD-F5507E548F3E}"/>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13756026-97CC-47DE-A319-9FEF16B930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4FA0D4-14FE-449C-AFE1-3CD9108FD3CF}"/>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124994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02B67-619F-40BF-9910-7DBC8610318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86106E4-0980-4EA4-A5D4-410F5C5385E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6850F0-A136-4E85-8B94-761F52A2B1CE}"/>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8F967FB3-AFD0-4D38-99D9-20700E3053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A49578-C9FB-4145-AEB9-8ABAFF80157C}"/>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303928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DD95A-DC02-409D-82B1-F7E08D03AB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FD30D5-4405-4553-A9BC-22C5207CB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7A6ADF7-5600-4DEA-B76B-D95374778E82}"/>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247C188E-6F7C-4517-A593-14B71016AD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610C3B-FADD-4A65-BA18-9863B7985B46}"/>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421703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A25FC-B56D-4A15-A1CE-2240E35BA3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F60063-F195-40E6-9A98-F2F201DD02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8894CB-11A9-4F30-851C-8BBD5622104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6F20719-223B-416E-9355-3900A796CC79}"/>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6" name="Espace réservé du pied de page 5">
            <a:extLst>
              <a:ext uri="{FF2B5EF4-FFF2-40B4-BE49-F238E27FC236}">
                <a16:creationId xmlns:a16="http://schemas.microsoft.com/office/drawing/2014/main" id="{89B95995-2CBC-4AA6-A2DE-34A837E4D9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17E8F2-2D3E-4CDF-8539-DB9212E208D2}"/>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2321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5CAE7-B8D6-47E1-9318-FD558F0BF5C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073B2A2-63EF-420D-AAEA-124FF7FE6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EFBBE67-EA8A-4742-93BA-55E5D5F0F46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76128ED-5BC0-45FB-B41B-0C4D65296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F1DE17-D366-4593-A58A-B2CAAF426EA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E837CB9-5A1C-4453-80AF-51964FDC1BCA}"/>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8" name="Espace réservé du pied de page 7">
            <a:extLst>
              <a:ext uri="{FF2B5EF4-FFF2-40B4-BE49-F238E27FC236}">
                <a16:creationId xmlns:a16="http://schemas.microsoft.com/office/drawing/2014/main" id="{090198C5-5B3A-4A0E-BBD8-A8D5A97F35D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8286985-52FA-4DCC-AC2C-5599E82B3DA4}"/>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86565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6D773-BCE1-4E2D-AD10-7D4E665EDEA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79380D2-E136-42CA-ACF3-969F121A34CA}"/>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4" name="Espace réservé du pied de page 3">
            <a:extLst>
              <a:ext uri="{FF2B5EF4-FFF2-40B4-BE49-F238E27FC236}">
                <a16:creationId xmlns:a16="http://schemas.microsoft.com/office/drawing/2014/main" id="{4082A353-1FDF-4682-A6B3-481CC353F75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32A7B42-3906-43CD-99CD-9A1C0BA3DA55}"/>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336033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46086A8-9AF6-4874-BE0C-D40535F72F79}"/>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3" name="Espace réservé du pied de page 2">
            <a:extLst>
              <a:ext uri="{FF2B5EF4-FFF2-40B4-BE49-F238E27FC236}">
                <a16:creationId xmlns:a16="http://schemas.microsoft.com/office/drawing/2014/main" id="{F86BCBC0-3F1E-4F27-9166-C91ED3C61BF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50477CF-11A3-47C5-B5D7-9B540D67F338}"/>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229211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DB580-9531-48C3-B548-F6472F0BF0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114179-412B-4CFE-AA29-76EEB90AC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0A7EFFE-8746-4638-9B53-01D24D137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698A6D-4F34-4AB4-AF54-D0B4B5F8BBD0}"/>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6" name="Espace réservé du pied de page 5">
            <a:extLst>
              <a:ext uri="{FF2B5EF4-FFF2-40B4-BE49-F238E27FC236}">
                <a16:creationId xmlns:a16="http://schemas.microsoft.com/office/drawing/2014/main" id="{B9806F5F-58AC-40A2-8074-34B7D70C24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643AF6-6CAD-4207-A596-04DEB9EAC1DE}"/>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226437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8481B-B221-4552-90A7-F7897B1C27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9E6491-071E-4ABB-A007-C092F25DC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2CC0148-2A14-4E2E-98D0-D4CB141B4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E5DA90-E226-4C18-AC43-93CD8F735FD0}"/>
              </a:ext>
            </a:extLst>
          </p:cNvPr>
          <p:cNvSpPr>
            <a:spLocks noGrp="1"/>
          </p:cNvSpPr>
          <p:nvPr>
            <p:ph type="dt" sz="half" idx="10"/>
          </p:nvPr>
        </p:nvSpPr>
        <p:spPr/>
        <p:txBody>
          <a:bodyPr/>
          <a:lstStyle/>
          <a:p>
            <a:fld id="{5722E704-6760-4593-88E3-33127310B8B7}" type="datetimeFigureOut">
              <a:rPr lang="fr-FR" smtClean="0"/>
              <a:t>27/03/2020</a:t>
            </a:fld>
            <a:endParaRPr lang="fr-FR"/>
          </a:p>
        </p:txBody>
      </p:sp>
      <p:sp>
        <p:nvSpPr>
          <p:cNvPr id="6" name="Espace réservé du pied de page 5">
            <a:extLst>
              <a:ext uri="{FF2B5EF4-FFF2-40B4-BE49-F238E27FC236}">
                <a16:creationId xmlns:a16="http://schemas.microsoft.com/office/drawing/2014/main" id="{153CBF91-FA91-4529-9D9E-82297114D4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22204D-370D-4D26-919C-FD70D789BE50}"/>
              </a:ext>
            </a:extLst>
          </p:cNvPr>
          <p:cNvSpPr>
            <a:spLocks noGrp="1"/>
          </p:cNvSpPr>
          <p:nvPr>
            <p:ph type="sldNum" sz="quarter" idx="12"/>
          </p:nvPr>
        </p:nvSpPr>
        <p:spPr/>
        <p:txBody>
          <a:bodyPr/>
          <a:lstStyle/>
          <a:p>
            <a:fld id="{D65CA415-54F9-49A5-9629-F2C4CA15CA5B}" type="slidenum">
              <a:rPr lang="fr-FR" smtClean="0"/>
              <a:t>‹N°›</a:t>
            </a:fld>
            <a:endParaRPr lang="fr-FR"/>
          </a:p>
        </p:txBody>
      </p:sp>
    </p:spTree>
    <p:extLst>
      <p:ext uri="{BB962C8B-B14F-4D97-AF65-F5344CB8AC3E}">
        <p14:creationId xmlns:p14="http://schemas.microsoft.com/office/powerpoint/2010/main" val="389539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F122D20-33D2-4142-9ADC-D8D99B877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2F8C7A1-CEF2-4CB2-82D8-3FDD8AD99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836FC3-F9FB-49B9-98CB-DD283778F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2E704-6760-4593-88E3-33127310B8B7}"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2A2469D9-46E7-46B7-B5C5-D5DFB345F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7090015-1D39-4EB9-8495-23ACC9954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CA415-54F9-49A5-9629-F2C4CA15CA5B}" type="slidenum">
              <a:rPr lang="fr-FR" smtClean="0"/>
              <a:t>‹N°›</a:t>
            </a:fld>
            <a:endParaRPr lang="fr-FR"/>
          </a:p>
        </p:txBody>
      </p:sp>
    </p:spTree>
    <p:extLst>
      <p:ext uri="{BB962C8B-B14F-4D97-AF65-F5344CB8AC3E}">
        <p14:creationId xmlns:p14="http://schemas.microsoft.com/office/powerpoint/2010/main" val="3538571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55BC5-CD81-47BD-B194-B59E39A1A19E}"/>
              </a:ext>
            </a:extLst>
          </p:cNvPr>
          <p:cNvSpPr>
            <a:spLocks noGrp="1"/>
          </p:cNvSpPr>
          <p:nvPr>
            <p:ph type="ctrTitle"/>
          </p:nvPr>
        </p:nvSpPr>
        <p:spPr/>
        <p:txBody>
          <a:bodyPr/>
          <a:lstStyle/>
          <a:p>
            <a:r>
              <a:rPr lang="fr-FR" dirty="0"/>
              <a:t>Cours IV</a:t>
            </a:r>
          </a:p>
        </p:txBody>
      </p:sp>
      <p:sp>
        <p:nvSpPr>
          <p:cNvPr id="3" name="Sous-titre 2">
            <a:extLst>
              <a:ext uri="{FF2B5EF4-FFF2-40B4-BE49-F238E27FC236}">
                <a16:creationId xmlns:a16="http://schemas.microsoft.com/office/drawing/2014/main" id="{8FB80350-8DFC-45A4-ABC3-4C75FB950F79}"/>
              </a:ext>
            </a:extLst>
          </p:cNvPr>
          <p:cNvSpPr>
            <a:spLocks noGrp="1"/>
          </p:cNvSpPr>
          <p:nvPr>
            <p:ph type="subTitle" idx="1"/>
          </p:nvPr>
        </p:nvSpPr>
        <p:spPr/>
        <p:txBody>
          <a:bodyPr/>
          <a:lstStyle/>
          <a:p>
            <a:r>
              <a:rPr lang="fr-FR" dirty="0"/>
              <a:t>La Fontaine et la question de l’intelligence animale au XVIIe siècle: </a:t>
            </a:r>
          </a:p>
          <a:p>
            <a:r>
              <a:rPr lang="fr-FR" dirty="0"/>
              <a:t>Le discours à Mme de la Sablière </a:t>
            </a:r>
          </a:p>
        </p:txBody>
      </p:sp>
    </p:spTree>
    <p:extLst>
      <p:ext uri="{BB962C8B-B14F-4D97-AF65-F5344CB8AC3E}">
        <p14:creationId xmlns:p14="http://schemas.microsoft.com/office/powerpoint/2010/main" val="39276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C5515-CCA1-47F5-A982-A469BD80D4E1}"/>
              </a:ext>
            </a:extLst>
          </p:cNvPr>
          <p:cNvSpPr>
            <a:spLocks noGrp="1"/>
          </p:cNvSpPr>
          <p:nvPr>
            <p:ph type="title"/>
          </p:nvPr>
        </p:nvSpPr>
        <p:spPr/>
        <p:txBody>
          <a:bodyPr/>
          <a:lstStyle/>
          <a:p>
            <a:r>
              <a:rPr lang="fr-FR" dirty="0"/>
              <a:t>3. L’apport de la théologie chrétienne </a:t>
            </a:r>
          </a:p>
        </p:txBody>
      </p:sp>
      <p:sp>
        <p:nvSpPr>
          <p:cNvPr id="3" name="Espace réservé du contenu 2">
            <a:extLst>
              <a:ext uri="{FF2B5EF4-FFF2-40B4-BE49-F238E27FC236}">
                <a16:creationId xmlns:a16="http://schemas.microsoft.com/office/drawing/2014/main" id="{64133513-6A51-40E0-A345-13F5AFE7873E}"/>
              </a:ext>
            </a:extLst>
          </p:cNvPr>
          <p:cNvSpPr>
            <a:spLocks noGrp="1"/>
          </p:cNvSpPr>
          <p:nvPr>
            <p:ph idx="1"/>
          </p:nvPr>
        </p:nvSpPr>
        <p:spPr/>
        <p:txBody>
          <a:bodyPr/>
          <a:lstStyle/>
          <a:p>
            <a:r>
              <a:rPr lang="fr-FR" dirty="0"/>
              <a:t>Les religieux chrétiens sont souvent présentés comme des adversaires de la condition animale. </a:t>
            </a:r>
          </a:p>
          <a:p>
            <a:r>
              <a:rPr lang="fr-FR" dirty="0"/>
              <a:t>Pourtant, en réalité, ils affirment que la raison de l’homme et de l’animal ne diffèrent que par degrés, et voient en l’animal une œuvre de Dieu. </a:t>
            </a:r>
          </a:p>
          <a:p>
            <a:endParaRPr lang="fr-FR" dirty="0"/>
          </a:p>
          <a:p>
            <a:r>
              <a:rPr lang="fr-FR" dirty="0"/>
              <a:t>« … la faible raison des bêtes diffère de celle de l’homme, ce n’est que par le plus et le moins, qui ne change point la nature des choses. »</a:t>
            </a:r>
          </a:p>
        </p:txBody>
      </p:sp>
    </p:spTree>
    <p:extLst>
      <p:ext uri="{BB962C8B-B14F-4D97-AF65-F5344CB8AC3E}">
        <p14:creationId xmlns:p14="http://schemas.microsoft.com/office/powerpoint/2010/main" val="97496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D1282-C6FD-4FEF-B845-6B0FD8B5E045}"/>
              </a:ext>
            </a:extLst>
          </p:cNvPr>
          <p:cNvSpPr>
            <a:spLocks noGrp="1"/>
          </p:cNvSpPr>
          <p:nvPr>
            <p:ph type="title"/>
          </p:nvPr>
        </p:nvSpPr>
        <p:spPr/>
        <p:txBody>
          <a:bodyPr/>
          <a:lstStyle/>
          <a:p>
            <a:r>
              <a:rPr lang="fr-FR" dirty="0"/>
              <a:t>II. Gassendi versus Descartes </a:t>
            </a:r>
          </a:p>
        </p:txBody>
      </p:sp>
      <p:sp>
        <p:nvSpPr>
          <p:cNvPr id="3" name="Espace réservé du contenu 2">
            <a:extLst>
              <a:ext uri="{FF2B5EF4-FFF2-40B4-BE49-F238E27FC236}">
                <a16:creationId xmlns:a16="http://schemas.microsoft.com/office/drawing/2014/main" id="{BC7E92C3-AA84-4C4D-BA47-9FB6C61BA6D8}"/>
              </a:ext>
            </a:extLst>
          </p:cNvPr>
          <p:cNvSpPr>
            <a:spLocks noGrp="1"/>
          </p:cNvSpPr>
          <p:nvPr>
            <p:ph idx="1"/>
          </p:nvPr>
        </p:nvSpPr>
        <p:spPr>
          <a:xfrm>
            <a:off x="194733" y="1922246"/>
            <a:ext cx="6330244" cy="4351338"/>
          </a:xfrm>
        </p:spPr>
        <p:txBody>
          <a:bodyPr>
            <a:normAutofit fontScale="92500" lnSpcReduction="10000"/>
          </a:bodyPr>
          <a:lstStyle/>
          <a:p>
            <a:r>
              <a:rPr lang="fr-FR" dirty="0"/>
              <a:t>René Descartes (à droite) et Pierre Gassendi ( à gauche) sont deux philosophes français du XVIIe siècle, parmi les fondateurs de la science moderne qui ont remis en cause les idées de l’Antiquité et de la Renaissance pour fonder une nouvelle compréhension du monde fondée sur: </a:t>
            </a:r>
          </a:p>
          <a:p>
            <a:pPr>
              <a:buFontTx/>
              <a:buChar char="-"/>
            </a:pPr>
            <a:r>
              <a:rPr lang="fr-FR" dirty="0"/>
              <a:t>L’atomisme (matière constituée d’atomes)</a:t>
            </a:r>
          </a:p>
          <a:p>
            <a:pPr>
              <a:buFontTx/>
              <a:buChar char="-"/>
            </a:pPr>
            <a:r>
              <a:rPr lang="fr-FR" dirty="0"/>
              <a:t>Le mécanisme (le monde est semblable à une machine dont on peut comprendre le fonctionnement par des lois purement physique, sans faire appel à la magie). </a:t>
            </a:r>
          </a:p>
        </p:txBody>
      </p:sp>
      <p:pic>
        <p:nvPicPr>
          <p:cNvPr id="6" name="Image 5">
            <a:extLst>
              <a:ext uri="{FF2B5EF4-FFF2-40B4-BE49-F238E27FC236}">
                <a16:creationId xmlns:a16="http://schemas.microsoft.com/office/drawing/2014/main" id="{5CCD56C7-E074-415F-87D5-877832601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177" y="2540000"/>
            <a:ext cx="5278823" cy="2935208"/>
          </a:xfrm>
          <a:prstGeom prst="rect">
            <a:avLst/>
          </a:prstGeom>
        </p:spPr>
      </p:pic>
    </p:spTree>
    <p:extLst>
      <p:ext uri="{BB962C8B-B14F-4D97-AF65-F5344CB8AC3E}">
        <p14:creationId xmlns:p14="http://schemas.microsoft.com/office/powerpoint/2010/main" val="223117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F6948-1B3C-4C7C-B3F7-EFBA0718C2B6}"/>
              </a:ext>
            </a:extLst>
          </p:cNvPr>
          <p:cNvSpPr>
            <a:spLocks noGrp="1"/>
          </p:cNvSpPr>
          <p:nvPr>
            <p:ph type="title"/>
          </p:nvPr>
        </p:nvSpPr>
        <p:spPr/>
        <p:txBody>
          <a:bodyPr/>
          <a:lstStyle/>
          <a:p>
            <a:r>
              <a:rPr lang="fr-FR" dirty="0"/>
              <a:t>1. La querelle de la Dissertation métaphysique (1644)</a:t>
            </a:r>
          </a:p>
        </p:txBody>
      </p:sp>
      <p:sp>
        <p:nvSpPr>
          <p:cNvPr id="3" name="Espace réservé du contenu 2">
            <a:extLst>
              <a:ext uri="{FF2B5EF4-FFF2-40B4-BE49-F238E27FC236}">
                <a16:creationId xmlns:a16="http://schemas.microsoft.com/office/drawing/2014/main" id="{AEE32296-D693-4A73-8B15-4BD1DB6E9FCD}"/>
              </a:ext>
            </a:extLst>
          </p:cNvPr>
          <p:cNvSpPr>
            <a:spLocks noGrp="1"/>
          </p:cNvSpPr>
          <p:nvPr>
            <p:ph idx="1"/>
          </p:nvPr>
        </p:nvSpPr>
        <p:spPr>
          <a:xfrm>
            <a:off x="352778" y="2141537"/>
            <a:ext cx="5032022" cy="4351338"/>
          </a:xfrm>
        </p:spPr>
        <p:txBody>
          <a:bodyPr/>
          <a:lstStyle/>
          <a:p>
            <a:r>
              <a:rPr lang="fr-FR" dirty="0"/>
              <a:t>Malgré leur modernisme commun, Gassendi et Descartes s’affrontent quant à la nature de l’intelligence humaine, et de l’intelligence animale. Leur querelle est exposé dans un échange de lettres, la Dissertation métaphysique, en 1644. </a:t>
            </a:r>
          </a:p>
        </p:txBody>
      </p:sp>
      <p:pic>
        <p:nvPicPr>
          <p:cNvPr id="4" name="Image 3">
            <a:extLst>
              <a:ext uri="{FF2B5EF4-FFF2-40B4-BE49-F238E27FC236}">
                <a16:creationId xmlns:a16="http://schemas.microsoft.com/office/drawing/2014/main" id="{CD2FC8DA-B4A8-43E7-AB67-90318D541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555" y="2223911"/>
            <a:ext cx="6070446" cy="3375378"/>
          </a:xfrm>
          <a:prstGeom prst="rect">
            <a:avLst/>
          </a:prstGeom>
        </p:spPr>
      </p:pic>
    </p:spTree>
    <p:extLst>
      <p:ext uri="{BB962C8B-B14F-4D97-AF65-F5344CB8AC3E}">
        <p14:creationId xmlns:p14="http://schemas.microsoft.com/office/powerpoint/2010/main" val="102495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E3009-D30E-4A08-B1FB-8924EEE9DD16}"/>
              </a:ext>
            </a:extLst>
          </p:cNvPr>
          <p:cNvSpPr>
            <a:spLocks noGrp="1"/>
          </p:cNvSpPr>
          <p:nvPr>
            <p:ph type="title"/>
          </p:nvPr>
        </p:nvSpPr>
        <p:spPr/>
        <p:txBody>
          <a:bodyPr/>
          <a:lstStyle/>
          <a:p>
            <a:r>
              <a:rPr lang="fr-FR" dirty="0"/>
              <a:t>2. La position de Descartes </a:t>
            </a:r>
          </a:p>
        </p:txBody>
      </p:sp>
      <p:sp>
        <p:nvSpPr>
          <p:cNvPr id="3" name="Espace réservé du contenu 2">
            <a:extLst>
              <a:ext uri="{FF2B5EF4-FFF2-40B4-BE49-F238E27FC236}">
                <a16:creationId xmlns:a16="http://schemas.microsoft.com/office/drawing/2014/main" id="{F0E2CB1E-3D4C-453B-90D2-5AB43929B860}"/>
              </a:ext>
            </a:extLst>
          </p:cNvPr>
          <p:cNvSpPr>
            <a:spLocks noGrp="1"/>
          </p:cNvSpPr>
          <p:nvPr>
            <p:ph idx="1"/>
          </p:nvPr>
        </p:nvSpPr>
        <p:spPr>
          <a:xfrm>
            <a:off x="838200" y="1825625"/>
            <a:ext cx="5178778" cy="4351338"/>
          </a:xfrm>
        </p:spPr>
        <p:txBody>
          <a:bodyPr/>
          <a:lstStyle/>
          <a:p>
            <a:r>
              <a:rPr lang="fr-FR" dirty="0"/>
              <a:t>Descartes, dès 1637, dans le Discours de la méthode , a défendu l’idée que la seule chose dont l’homme ne puisse douter était sa capacité à penser. </a:t>
            </a:r>
          </a:p>
          <a:p>
            <a:endParaRPr lang="fr-FR" dirty="0"/>
          </a:p>
          <a:p>
            <a:r>
              <a:rPr lang="fr-FR" dirty="0"/>
              <a:t>Il pense que les animaux n’en sont pas dotés. </a:t>
            </a:r>
          </a:p>
        </p:txBody>
      </p:sp>
      <p:pic>
        <p:nvPicPr>
          <p:cNvPr id="4" name="Image 3">
            <a:extLst>
              <a:ext uri="{FF2B5EF4-FFF2-40B4-BE49-F238E27FC236}">
                <a16:creationId xmlns:a16="http://schemas.microsoft.com/office/drawing/2014/main" id="{704F55C3-9A59-48D5-8B6E-050F64449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555" y="2223911"/>
            <a:ext cx="6070446" cy="3375378"/>
          </a:xfrm>
          <a:prstGeom prst="rect">
            <a:avLst/>
          </a:prstGeom>
        </p:spPr>
      </p:pic>
    </p:spTree>
    <p:extLst>
      <p:ext uri="{BB962C8B-B14F-4D97-AF65-F5344CB8AC3E}">
        <p14:creationId xmlns:p14="http://schemas.microsoft.com/office/powerpoint/2010/main" val="98150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0794F-CC9B-4C9C-8544-304A93009DEB}"/>
              </a:ext>
            </a:extLst>
          </p:cNvPr>
          <p:cNvSpPr>
            <a:spLocks noGrp="1"/>
          </p:cNvSpPr>
          <p:nvPr>
            <p:ph type="title"/>
          </p:nvPr>
        </p:nvSpPr>
        <p:spPr/>
        <p:txBody>
          <a:bodyPr/>
          <a:lstStyle/>
          <a:p>
            <a:r>
              <a:rPr lang="fr-FR" dirty="0"/>
              <a:t>Citation </a:t>
            </a:r>
          </a:p>
        </p:txBody>
      </p:sp>
      <p:sp>
        <p:nvSpPr>
          <p:cNvPr id="3" name="Espace réservé du contenu 2">
            <a:extLst>
              <a:ext uri="{FF2B5EF4-FFF2-40B4-BE49-F238E27FC236}">
                <a16:creationId xmlns:a16="http://schemas.microsoft.com/office/drawing/2014/main" id="{7FF57E69-1172-492F-8AB1-13377F09E46E}"/>
              </a:ext>
            </a:extLst>
          </p:cNvPr>
          <p:cNvSpPr>
            <a:spLocks noGrp="1"/>
          </p:cNvSpPr>
          <p:nvPr>
            <p:ph idx="1"/>
          </p:nvPr>
        </p:nvSpPr>
        <p:spPr/>
        <p:txBody>
          <a:bodyPr>
            <a:normAutofit fontScale="92500" lnSpcReduction="10000"/>
          </a:bodyPr>
          <a:lstStyle/>
          <a:p>
            <a:r>
              <a:rPr lang="fr-FR" dirty="0"/>
              <a:t>«S’il y avait de telles machines, qui eussent les organes et la figure d’un singe, ou de quelque autre animal sans raison, nous n’aurions aucun moyen pour reconnaître qu’elles ne seraient pas en tout de même nature que ces animaux…Et ceci ne témoigne pas seulement que les bêtes ont moins de raison que les hommes, mais qu’elles n’en ont point du tout… Après l’erreur de ceux qui nient Dieu, il n’y en a point qui éloigne plutôt les esprits faibles du droit chemin de la vertu, que d’imaginer que l’âme des bêtes soit de même nature que la nôtre, et que par conséquent, nous n’avons rien à craindre, ni à espérer, après cette vie, non plus que les mouches et les fourmis ; au lieu que, lorsqu’on sait combien elles différent, on comprend mieux les raisons, qui prouvent que la nôtre est d’une nature entièrement dépendante du corps et, par conséquent, qu’elle n’est point sujette à mourir avec lui… »</a:t>
            </a:r>
          </a:p>
        </p:txBody>
      </p:sp>
    </p:spTree>
    <p:extLst>
      <p:ext uri="{BB962C8B-B14F-4D97-AF65-F5344CB8AC3E}">
        <p14:creationId xmlns:p14="http://schemas.microsoft.com/office/powerpoint/2010/main" val="3692942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9A8A3-A97B-4CDF-8DF4-3DDD070808FC}"/>
              </a:ext>
            </a:extLst>
          </p:cNvPr>
          <p:cNvSpPr>
            <a:spLocks noGrp="1"/>
          </p:cNvSpPr>
          <p:nvPr>
            <p:ph type="title"/>
          </p:nvPr>
        </p:nvSpPr>
        <p:spPr/>
        <p:txBody>
          <a:bodyPr/>
          <a:lstStyle/>
          <a:p>
            <a:r>
              <a:rPr lang="fr-FR" dirty="0"/>
              <a:t>Commentaire de la citation </a:t>
            </a:r>
          </a:p>
        </p:txBody>
      </p:sp>
      <p:sp>
        <p:nvSpPr>
          <p:cNvPr id="3" name="Espace réservé du contenu 2">
            <a:extLst>
              <a:ext uri="{FF2B5EF4-FFF2-40B4-BE49-F238E27FC236}">
                <a16:creationId xmlns:a16="http://schemas.microsoft.com/office/drawing/2014/main" id="{EC94FB42-9D8D-43CD-B21D-F75CFC4FEC39}"/>
              </a:ext>
            </a:extLst>
          </p:cNvPr>
          <p:cNvSpPr>
            <a:spLocks noGrp="1"/>
          </p:cNvSpPr>
          <p:nvPr>
            <p:ph idx="1"/>
          </p:nvPr>
        </p:nvSpPr>
        <p:spPr/>
        <p:txBody>
          <a:bodyPr>
            <a:normAutofit lnSpcReduction="10000"/>
          </a:bodyPr>
          <a:lstStyle/>
          <a:p>
            <a:r>
              <a:rPr lang="fr-FR" dirty="0"/>
              <a:t>Descartes utilise un quadruple argument :</a:t>
            </a:r>
          </a:p>
          <a:p>
            <a:pPr marL="0" indent="0">
              <a:buNone/>
            </a:pPr>
            <a:r>
              <a:rPr lang="fr-FR" dirty="0"/>
              <a:t>- absence de langage chez l’animal, révélatrice d’une absence d’intelligence (argument linguistique).   </a:t>
            </a:r>
          </a:p>
          <a:p>
            <a:pPr marL="0" indent="0">
              <a:buNone/>
            </a:pPr>
            <a:r>
              <a:rPr lang="fr-FR" dirty="0"/>
              <a:t>- la science nous permet de concevoir des automates dont les actions ne diffèrent guère de celle des animaux. Il faut donc supposer qu’il s’agit aussi de machines (argument analogique). </a:t>
            </a:r>
          </a:p>
          <a:p>
            <a:pPr>
              <a:buFontTx/>
              <a:buChar char="-"/>
            </a:pPr>
            <a:r>
              <a:rPr lang="fr-FR" dirty="0"/>
              <a:t>Si notre pensée était semblable à celle des animaux, notre âme serait matérielle et mortelle (argument théologique). </a:t>
            </a:r>
          </a:p>
          <a:p>
            <a:pPr>
              <a:buFontTx/>
              <a:buChar char="-"/>
            </a:pPr>
            <a:r>
              <a:rPr lang="fr-FR" dirty="0"/>
              <a:t>Si l’homme croit son âme matérielle et mortelle, cela ruinera la morale (argument politique). </a:t>
            </a:r>
          </a:p>
        </p:txBody>
      </p:sp>
    </p:spTree>
    <p:extLst>
      <p:ext uri="{BB962C8B-B14F-4D97-AF65-F5344CB8AC3E}">
        <p14:creationId xmlns:p14="http://schemas.microsoft.com/office/powerpoint/2010/main" val="253942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F6948-1B3C-4C7C-B3F7-EFBA0718C2B6}"/>
              </a:ext>
            </a:extLst>
          </p:cNvPr>
          <p:cNvSpPr>
            <a:spLocks noGrp="1"/>
          </p:cNvSpPr>
          <p:nvPr>
            <p:ph type="title"/>
          </p:nvPr>
        </p:nvSpPr>
        <p:spPr/>
        <p:txBody>
          <a:bodyPr/>
          <a:lstStyle/>
          <a:p>
            <a:r>
              <a:rPr lang="fr-FR" dirty="0"/>
              <a:t>2. La position de Gassendi </a:t>
            </a:r>
          </a:p>
        </p:txBody>
      </p:sp>
      <p:sp>
        <p:nvSpPr>
          <p:cNvPr id="3" name="Espace réservé du contenu 2">
            <a:extLst>
              <a:ext uri="{FF2B5EF4-FFF2-40B4-BE49-F238E27FC236}">
                <a16:creationId xmlns:a16="http://schemas.microsoft.com/office/drawing/2014/main" id="{AEE32296-D693-4A73-8B15-4BD1DB6E9FCD}"/>
              </a:ext>
            </a:extLst>
          </p:cNvPr>
          <p:cNvSpPr>
            <a:spLocks noGrp="1"/>
          </p:cNvSpPr>
          <p:nvPr>
            <p:ph idx="1"/>
          </p:nvPr>
        </p:nvSpPr>
        <p:spPr>
          <a:xfrm>
            <a:off x="352778" y="2141537"/>
            <a:ext cx="5032022" cy="4351338"/>
          </a:xfrm>
        </p:spPr>
        <p:txBody>
          <a:bodyPr/>
          <a:lstStyle/>
          <a:p>
            <a:r>
              <a:rPr lang="fr-FR" dirty="0"/>
              <a:t>Pierre Gassendi, au contraire, pense que l’intelligence s’enracine dans le corps: </a:t>
            </a:r>
          </a:p>
          <a:p>
            <a:pPr>
              <a:buFontTx/>
              <a:buChar char="-"/>
            </a:pPr>
            <a:r>
              <a:rPr lang="fr-FR" dirty="0"/>
              <a:t>À travers les sens qui nous font connaître le monde</a:t>
            </a:r>
          </a:p>
          <a:p>
            <a:pPr>
              <a:buFontTx/>
              <a:buChar char="-"/>
            </a:pPr>
            <a:r>
              <a:rPr lang="fr-FR" dirty="0"/>
              <a:t>A travers l’imagination (</a:t>
            </a:r>
            <a:r>
              <a:rPr lang="fr-FR" i="1" dirty="0" err="1"/>
              <a:t>phantasia</a:t>
            </a:r>
            <a:r>
              <a:rPr lang="fr-FR" dirty="0"/>
              <a:t>) et la mémoire qui permettent à notre intelligence de réfléchir à partir des données des sens. </a:t>
            </a:r>
          </a:p>
        </p:txBody>
      </p:sp>
      <p:pic>
        <p:nvPicPr>
          <p:cNvPr id="4" name="Image 3">
            <a:extLst>
              <a:ext uri="{FF2B5EF4-FFF2-40B4-BE49-F238E27FC236}">
                <a16:creationId xmlns:a16="http://schemas.microsoft.com/office/drawing/2014/main" id="{CD2FC8DA-B4A8-43E7-AB67-90318D541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555" y="2223911"/>
            <a:ext cx="6070446" cy="3375378"/>
          </a:xfrm>
          <a:prstGeom prst="rect">
            <a:avLst/>
          </a:prstGeom>
        </p:spPr>
      </p:pic>
    </p:spTree>
    <p:extLst>
      <p:ext uri="{BB962C8B-B14F-4D97-AF65-F5344CB8AC3E}">
        <p14:creationId xmlns:p14="http://schemas.microsoft.com/office/powerpoint/2010/main" val="198019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9B497-A2E5-4C0A-8534-ECF8821B84F2}"/>
              </a:ext>
            </a:extLst>
          </p:cNvPr>
          <p:cNvSpPr>
            <a:spLocks noGrp="1"/>
          </p:cNvSpPr>
          <p:nvPr>
            <p:ph type="title"/>
          </p:nvPr>
        </p:nvSpPr>
        <p:spPr/>
        <p:txBody>
          <a:bodyPr/>
          <a:lstStyle/>
          <a:p>
            <a:r>
              <a:rPr lang="fr-FR" dirty="0"/>
              <a:t>Les arguments principaux de Gassendi </a:t>
            </a:r>
          </a:p>
        </p:txBody>
      </p:sp>
      <p:sp>
        <p:nvSpPr>
          <p:cNvPr id="3" name="Espace réservé du contenu 2">
            <a:extLst>
              <a:ext uri="{FF2B5EF4-FFF2-40B4-BE49-F238E27FC236}">
                <a16:creationId xmlns:a16="http://schemas.microsoft.com/office/drawing/2014/main" id="{BC3E2CF1-83B2-40A3-AE2B-4D5962379398}"/>
              </a:ext>
            </a:extLst>
          </p:cNvPr>
          <p:cNvSpPr>
            <a:spLocks noGrp="1"/>
          </p:cNvSpPr>
          <p:nvPr>
            <p:ph idx="1"/>
          </p:nvPr>
        </p:nvSpPr>
        <p:spPr>
          <a:xfrm>
            <a:off x="0" y="1856317"/>
            <a:ext cx="7154333" cy="4351338"/>
          </a:xfrm>
        </p:spPr>
        <p:txBody>
          <a:bodyPr>
            <a:normAutofit fontScale="92500" lnSpcReduction="20000"/>
          </a:bodyPr>
          <a:lstStyle/>
          <a:p>
            <a:r>
              <a:rPr lang="fr-FR" dirty="0"/>
              <a:t>-Argument des sens : les animaux ont les même sens que nous, voire plus développés (ex : la vue pour le lynx). Or comme la sensation joue un grand rôle dans l’intelligence, le problème de l’intelligence animale se pose naturellement. </a:t>
            </a:r>
          </a:p>
          <a:p>
            <a:r>
              <a:rPr lang="fr-FR" dirty="0"/>
              <a:t>-Argument de l’imagination et de la mémoire : même si les animaux n’ont pas une intelligence abstraite (langage articulé, algèbre…), leur imagination et leur mémoire leur permettent de faire des raisonnements élémentaires en comparant plusieurs sensations. </a:t>
            </a:r>
          </a:p>
          <a:p>
            <a:r>
              <a:rPr lang="fr-FR" dirty="0"/>
              <a:t>- L’être humain est pourtant doté d’une âme spirituelle immortelle (Gassendi est un prêtre catholique) que n’a pas l’animal. </a:t>
            </a:r>
          </a:p>
        </p:txBody>
      </p:sp>
      <p:pic>
        <p:nvPicPr>
          <p:cNvPr id="5" name="Image 4">
            <a:extLst>
              <a:ext uri="{FF2B5EF4-FFF2-40B4-BE49-F238E27FC236}">
                <a16:creationId xmlns:a16="http://schemas.microsoft.com/office/drawing/2014/main" id="{613B995F-31A9-46A3-A9E4-431E50F5D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997" y="1856317"/>
            <a:ext cx="4441003" cy="2896306"/>
          </a:xfrm>
          <a:prstGeom prst="rect">
            <a:avLst/>
          </a:prstGeom>
        </p:spPr>
      </p:pic>
    </p:spTree>
    <p:extLst>
      <p:ext uri="{BB962C8B-B14F-4D97-AF65-F5344CB8AC3E}">
        <p14:creationId xmlns:p14="http://schemas.microsoft.com/office/powerpoint/2010/main" val="255923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BAEC3-DC5A-4AF1-8000-FF242100336F}"/>
              </a:ext>
            </a:extLst>
          </p:cNvPr>
          <p:cNvSpPr>
            <a:spLocks noGrp="1"/>
          </p:cNvSpPr>
          <p:nvPr>
            <p:ph type="title"/>
          </p:nvPr>
        </p:nvSpPr>
        <p:spPr/>
        <p:txBody>
          <a:bodyPr/>
          <a:lstStyle/>
          <a:p>
            <a:r>
              <a:rPr lang="fr-FR" dirty="0"/>
              <a:t>III. Bernier et La Fontaine</a:t>
            </a:r>
          </a:p>
        </p:txBody>
      </p:sp>
      <p:sp>
        <p:nvSpPr>
          <p:cNvPr id="3" name="Espace réservé du contenu 2">
            <a:extLst>
              <a:ext uri="{FF2B5EF4-FFF2-40B4-BE49-F238E27FC236}">
                <a16:creationId xmlns:a16="http://schemas.microsoft.com/office/drawing/2014/main" id="{361F3D1F-ECE5-4AB9-A2A8-45DABFB0AA28}"/>
              </a:ext>
            </a:extLst>
          </p:cNvPr>
          <p:cNvSpPr>
            <a:spLocks noGrp="1"/>
          </p:cNvSpPr>
          <p:nvPr>
            <p:ph idx="1"/>
          </p:nvPr>
        </p:nvSpPr>
        <p:spPr>
          <a:xfrm>
            <a:off x="838200" y="1825625"/>
            <a:ext cx="6273800" cy="4351338"/>
          </a:xfrm>
        </p:spPr>
        <p:txBody>
          <a:bodyPr>
            <a:normAutofit fontScale="92500" lnSpcReduction="10000"/>
          </a:bodyPr>
          <a:lstStyle/>
          <a:p>
            <a:r>
              <a:rPr lang="fr-FR" dirty="0"/>
              <a:t>Dans les années 1660-1670, François Bernier, médecin philosophe et grand voyageur, divulgue la pensée de Pierre Gassendi (qui n’avait écrit qu’en latin pour un petit public) dans un </a:t>
            </a:r>
            <a:r>
              <a:rPr lang="fr-FR" i="1" dirty="0"/>
              <a:t>Abrégé</a:t>
            </a:r>
            <a:r>
              <a:rPr lang="fr-FR" dirty="0"/>
              <a:t> en français. </a:t>
            </a:r>
          </a:p>
          <a:p>
            <a:r>
              <a:rPr lang="fr-FR" dirty="0"/>
              <a:t>Grâce à cet ouvrage, la pensée de Gassendi (mort en 1655) va connaître une seconde jeunesse posthume dans les milieux cultivés, comme le salon de Mme de la Sablière auquel participe La Fontaine. </a:t>
            </a:r>
          </a:p>
          <a:p>
            <a:r>
              <a:rPr lang="fr-FR" dirty="0"/>
              <a:t>C’est l’occasion pour Bernier de reposer la question de l’âme des bêtes. </a:t>
            </a:r>
          </a:p>
        </p:txBody>
      </p:sp>
      <p:pic>
        <p:nvPicPr>
          <p:cNvPr id="5" name="Image 4">
            <a:extLst>
              <a:ext uri="{FF2B5EF4-FFF2-40B4-BE49-F238E27FC236}">
                <a16:creationId xmlns:a16="http://schemas.microsoft.com/office/drawing/2014/main" id="{25BEBE6A-49A7-40A7-AC1F-0C9C4A40D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374" y="112889"/>
            <a:ext cx="4097830" cy="6858000"/>
          </a:xfrm>
          <a:prstGeom prst="rect">
            <a:avLst/>
          </a:prstGeom>
        </p:spPr>
      </p:pic>
    </p:spTree>
    <p:extLst>
      <p:ext uri="{BB962C8B-B14F-4D97-AF65-F5344CB8AC3E}">
        <p14:creationId xmlns:p14="http://schemas.microsoft.com/office/powerpoint/2010/main" val="2546382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13973-F899-4FE4-AEDD-29F4BD7E4504}"/>
              </a:ext>
            </a:extLst>
          </p:cNvPr>
          <p:cNvSpPr>
            <a:spLocks noGrp="1"/>
          </p:cNvSpPr>
          <p:nvPr>
            <p:ph type="title"/>
          </p:nvPr>
        </p:nvSpPr>
        <p:spPr/>
        <p:txBody>
          <a:bodyPr/>
          <a:lstStyle/>
          <a:p>
            <a:r>
              <a:rPr lang="fr-FR" dirty="0"/>
              <a:t>IV. Le discours à Madame de la Sablière de LF </a:t>
            </a:r>
          </a:p>
        </p:txBody>
      </p:sp>
      <p:sp>
        <p:nvSpPr>
          <p:cNvPr id="3" name="Espace réservé du contenu 2">
            <a:extLst>
              <a:ext uri="{FF2B5EF4-FFF2-40B4-BE49-F238E27FC236}">
                <a16:creationId xmlns:a16="http://schemas.microsoft.com/office/drawing/2014/main" id="{DA09D932-7C61-427F-AD30-E20B73BA61D9}"/>
              </a:ext>
            </a:extLst>
          </p:cNvPr>
          <p:cNvSpPr>
            <a:spLocks noGrp="1"/>
          </p:cNvSpPr>
          <p:nvPr>
            <p:ph idx="1"/>
          </p:nvPr>
        </p:nvSpPr>
        <p:spPr/>
        <p:txBody>
          <a:bodyPr/>
          <a:lstStyle/>
          <a:p>
            <a:pPr marL="0" indent="0">
              <a:buNone/>
            </a:pPr>
            <a:r>
              <a:rPr lang="fr-FR" dirty="0"/>
              <a:t>Dernier poème (non numéroté) du livre IX des Fables. </a:t>
            </a:r>
          </a:p>
          <a:p>
            <a:r>
              <a:rPr lang="fr-FR" dirty="0"/>
              <a:t>La Fontaine s’adresse à Mme de la Sablière, sa protectrice (Iris) pour réfuter la théorie de Descartes et défendre des conceptions proches de (mais non </a:t>
            </a:r>
            <a:r>
              <a:rPr lang="fr-FR" dirty="0" err="1"/>
              <a:t>identifiques</a:t>
            </a:r>
            <a:r>
              <a:rPr lang="fr-FR" dirty="0"/>
              <a:t> à) celles de Gassendi. </a:t>
            </a:r>
          </a:p>
          <a:p>
            <a:endParaRPr lang="fr-FR" dirty="0"/>
          </a:p>
        </p:txBody>
      </p:sp>
    </p:spTree>
    <p:extLst>
      <p:ext uri="{BB962C8B-B14F-4D97-AF65-F5344CB8AC3E}">
        <p14:creationId xmlns:p14="http://schemas.microsoft.com/office/powerpoint/2010/main" val="207982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F3CC1-C682-4453-A75F-0FC95D2DC56A}"/>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C3007408-82D1-4180-A4EF-6F6F3F946C4D}"/>
              </a:ext>
            </a:extLst>
          </p:cNvPr>
          <p:cNvSpPr>
            <a:spLocks noGrp="1"/>
          </p:cNvSpPr>
          <p:nvPr>
            <p:ph idx="1"/>
          </p:nvPr>
        </p:nvSpPr>
        <p:spPr>
          <a:xfrm>
            <a:off x="838200" y="1825625"/>
            <a:ext cx="6883400" cy="4351338"/>
          </a:xfrm>
        </p:spPr>
        <p:txBody>
          <a:bodyPr>
            <a:normAutofit lnSpcReduction="10000"/>
          </a:bodyPr>
          <a:lstStyle/>
          <a:p>
            <a:r>
              <a:rPr lang="fr-FR" dirty="0"/>
              <a:t>Les animaux ne sont pas que pour La Fontaine des personnages allégoriques. </a:t>
            </a:r>
          </a:p>
          <a:p>
            <a:r>
              <a:rPr lang="fr-FR" dirty="0"/>
              <a:t>La Fontaine se persuade, au fil de l’écriture de ses fables, des nombreuses ressemblances qui unissent l’homme et l’animal du point de vue de ses passions (désirs, peurs) et de son comportement. </a:t>
            </a:r>
          </a:p>
          <a:p>
            <a:r>
              <a:rPr lang="fr-FR" dirty="0"/>
              <a:t>Tout naturellement lorsque resurgit dans les années 1660 et 1670 la question de l’intelligence animale, LF prend le parti des animaux. </a:t>
            </a:r>
          </a:p>
        </p:txBody>
      </p:sp>
      <p:pic>
        <p:nvPicPr>
          <p:cNvPr id="1026" name="Picture 2" descr="Résultat de recherche d'images pour &quot;image ibis&quot;">
            <a:extLst>
              <a:ext uri="{FF2B5EF4-FFF2-40B4-BE49-F238E27FC236}">
                <a16:creationId xmlns:a16="http://schemas.microsoft.com/office/drawing/2014/main" id="{549333A3-635A-40AC-9887-191163776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338402"/>
            <a:ext cx="4469796" cy="297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603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64F5CA-23E0-400D-87FC-3FE2E8B333A8}"/>
              </a:ext>
            </a:extLst>
          </p:cNvPr>
          <p:cNvSpPr>
            <a:spLocks noGrp="1"/>
          </p:cNvSpPr>
          <p:nvPr>
            <p:ph type="title"/>
          </p:nvPr>
        </p:nvSpPr>
        <p:spPr/>
        <p:txBody>
          <a:bodyPr/>
          <a:lstStyle/>
          <a:p>
            <a:r>
              <a:rPr lang="fr-FR" dirty="0"/>
              <a:t>Le Plan du discours </a:t>
            </a:r>
          </a:p>
        </p:txBody>
      </p:sp>
      <p:sp>
        <p:nvSpPr>
          <p:cNvPr id="3" name="Espace réservé du contenu 2">
            <a:extLst>
              <a:ext uri="{FF2B5EF4-FFF2-40B4-BE49-F238E27FC236}">
                <a16:creationId xmlns:a16="http://schemas.microsoft.com/office/drawing/2014/main" id="{1B44816F-BA18-4EEA-8AD4-E875712ADEB9}"/>
              </a:ext>
            </a:extLst>
          </p:cNvPr>
          <p:cNvSpPr>
            <a:spLocks noGrp="1"/>
          </p:cNvSpPr>
          <p:nvPr>
            <p:ph idx="1"/>
          </p:nvPr>
        </p:nvSpPr>
        <p:spPr/>
        <p:txBody>
          <a:bodyPr>
            <a:normAutofit fontScale="85000" lnSpcReduction="20000"/>
          </a:bodyPr>
          <a:lstStyle/>
          <a:p>
            <a:pPr marL="0" indent="0">
              <a:buNone/>
            </a:pPr>
            <a:r>
              <a:rPr lang="fr-FR" dirty="0"/>
              <a:t>Le Discours en lui-même </a:t>
            </a:r>
          </a:p>
          <a:p>
            <a:pPr marL="0" indent="0">
              <a:buNone/>
            </a:pPr>
            <a:r>
              <a:rPr lang="fr-FR" dirty="0"/>
              <a:t>V. 1-23: éloge de l’interlocutrice, appelée « Iris » (nom de parnasse). LF loue son intelligence et défend l’idée d’une poésie qui aborderait des notions scientifiques. </a:t>
            </a:r>
          </a:p>
          <a:p>
            <a:r>
              <a:rPr lang="fr-FR" dirty="0"/>
              <a:t>V. 24-68 : exposé de la théorie des animaux-machines de Descartes</a:t>
            </a:r>
          </a:p>
          <a:p>
            <a:r>
              <a:rPr lang="fr-FR" dirty="0"/>
              <a:t>V. 68-135 : contre-exemples que LF rassemble de diverses sources. Anecdotes insistant sur l’intelligence des animaux (ruse des cerfs, architecture des castors, guerres de renards)</a:t>
            </a:r>
          </a:p>
          <a:p>
            <a:r>
              <a:rPr lang="fr-FR" dirty="0"/>
              <a:t>V. 136-178: objection à ces exemples d’un point de vue cartésien</a:t>
            </a:r>
          </a:p>
          <a:p>
            <a:pPr marL="0" indent="0">
              <a:buNone/>
            </a:pPr>
            <a:r>
              <a:rPr lang="fr-FR" dirty="0"/>
              <a:t>La fable qui suit </a:t>
            </a:r>
          </a:p>
          <a:p>
            <a:r>
              <a:rPr lang="fr-FR" dirty="0"/>
              <a:t>Fable : « Les deux Rats, le Renard et l’œuf », présenté comme une anecdote véritable prouvant l’intelligence des animaux contre Descartes</a:t>
            </a:r>
          </a:p>
          <a:p>
            <a:r>
              <a:rPr lang="fr-FR" dirty="0"/>
              <a:t>V. 21-59 : méditation de LF sur l’intelligence animale : l’animal, sans avoir l’âme spirituelle humaine, est capable de raisonner et a une âme vive et matérielle. </a:t>
            </a:r>
          </a:p>
          <a:p>
            <a:endParaRPr lang="fr-FR" dirty="0"/>
          </a:p>
        </p:txBody>
      </p:sp>
    </p:spTree>
    <p:extLst>
      <p:ext uri="{BB962C8B-B14F-4D97-AF65-F5344CB8AC3E}">
        <p14:creationId xmlns:p14="http://schemas.microsoft.com/office/powerpoint/2010/main" val="57132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44B10-84BC-4DD1-8FD7-956FD2AFF2CE}"/>
              </a:ext>
            </a:extLst>
          </p:cNvPr>
          <p:cNvSpPr>
            <a:spLocks noGrp="1"/>
          </p:cNvSpPr>
          <p:nvPr>
            <p:ph type="title"/>
          </p:nvPr>
        </p:nvSpPr>
        <p:spPr/>
        <p:txBody>
          <a:bodyPr/>
          <a:lstStyle/>
          <a:p>
            <a:r>
              <a:rPr lang="fr-FR" dirty="0"/>
              <a:t>5. Travail à faire </a:t>
            </a:r>
          </a:p>
        </p:txBody>
      </p:sp>
      <p:sp>
        <p:nvSpPr>
          <p:cNvPr id="3" name="Espace réservé du contenu 2">
            <a:extLst>
              <a:ext uri="{FF2B5EF4-FFF2-40B4-BE49-F238E27FC236}">
                <a16:creationId xmlns:a16="http://schemas.microsoft.com/office/drawing/2014/main" id="{EB442098-E1E9-4AD7-9D34-0AD3E29A8709}"/>
              </a:ext>
            </a:extLst>
          </p:cNvPr>
          <p:cNvSpPr>
            <a:spLocks noGrp="1"/>
          </p:cNvSpPr>
          <p:nvPr>
            <p:ph idx="1"/>
          </p:nvPr>
        </p:nvSpPr>
        <p:spPr>
          <a:xfrm>
            <a:off x="838200" y="1825625"/>
            <a:ext cx="7876822" cy="4351338"/>
          </a:xfrm>
        </p:spPr>
        <p:txBody>
          <a:bodyPr/>
          <a:lstStyle/>
          <a:p>
            <a:r>
              <a:rPr lang="fr-FR" dirty="0"/>
              <a:t>1. exposer les arguments cartésiens contre l’intelligence des bêtes. </a:t>
            </a:r>
          </a:p>
          <a:p>
            <a:r>
              <a:rPr lang="fr-FR" dirty="0"/>
              <a:t>2. Exposer la manière dont La Fontaine défend au contraire l’intelligence des animaux. </a:t>
            </a:r>
          </a:p>
          <a:p>
            <a:pPr marL="0" indent="0">
              <a:buNone/>
            </a:pPr>
            <a:r>
              <a:rPr lang="fr-FR" dirty="0"/>
              <a:t>Indices pour 2. Quand use-t-il d’exemples, de comparaisons entre l’animal et l’homme… </a:t>
            </a:r>
          </a:p>
          <a:p>
            <a:pPr marL="0" indent="0">
              <a:buNone/>
            </a:pPr>
            <a:endParaRPr lang="fr-FR" dirty="0"/>
          </a:p>
        </p:txBody>
      </p:sp>
    </p:spTree>
    <p:extLst>
      <p:ext uri="{BB962C8B-B14F-4D97-AF65-F5344CB8AC3E}">
        <p14:creationId xmlns:p14="http://schemas.microsoft.com/office/powerpoint/2010/main" val="331799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84F23-ACA1-4D40-B8C0-E51076C55CD6}"/>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4C14A1D8-3542-4ADA-9AC7-59A2F22E4D16}"/>
              </a:ext>
            </a:extLst>
          </p:cNvPr>
          <p:cNvSpPr>
            <a:spLocks noGrp="1"/>
          </p:cNvSpPr>
          <p:nvPr>
            <p:ph idx="1"/>
          </p:nvPr>
        </p:nvSpPr>
        <p:spPr/>
        <p:txBody>
          <a:bodyPr/>
          <a:lstStyle/>
          <a:p>
            <a:r>
              <a:rPr lang="fr-FR" dirty="0"/>
              <a:t>I. La longue histoire de la querelle de l’intelligence animale</a:t>
            </a:r>
          </a:p>
          <a:p>
            <a:r>
              <a:rPr lang="fr-FR" dirty="0"/>
              <a:t>II. Au XVIIe siècle : Descartes versus Gassendi</a:t>
            </a:r>
          </a:p>
          <a:p>
            <a:r>
              <a:rPr lang="fr-FR" dirty="0"/>
              <a:t>III. La querelle resurgit : Bernier et LF </a:t>
            </a:r>
          </a:p>
          <a:p>
            <a:r>
              <a:rPr lang="fr-FR" dirty="0"/>
              <a:t>IV. Le plan du Discours à Mme de la Sablière</a:t>
            </a:r>
          </a:p>
          <a:p>
            <a:r>
              <a:rPr lang="fr-FR" dirty="0"/>
              <a:t>V. Travail à faire pour la prochaine fois</a:t>
            </a:r>
          </a:p>
        </p:txBody>
      </p:sp>
    </p:spTree>
    <p:extLst>
      <p:ext uri="{BB962C8B-B14F-4D97-AF65-F5344CB8AC3E}">
        <p14:creationId xmlns:p14="http://schemas.microsoft.com/office/powerpoint/2010/main" val="130878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D1282-C6FD-4FEF-B845-6B0FD8B5E045}"/>
              </a:ext>
            </a:extLst>
          </p:cNvPr>
          <p:cNvSpPr>
            <a:spLocks noGrp="1"/>
          </p:cNvSpPr>
          <p:nvPr>
            <p:ph type="title"/>
          </p:nvPr>
        </p:nvSpPr>
        <p:spPr/>
        <p:txBody>
          <a:bodyPr/>
          <a:lstStyle/>
          <a:p>
            <a:r>
              <a:rPr lang="fr-FR" dirty="0"/>
              <a:t>I. La longue histoire de la querelle de l’intelligence animale</a:t>
            </a:r>
          </a:p>
        </p:txBody>
      </p:sp>
      <p:sp>
        <p:nvSpPr>
          <p:cNvPr id="3" name="Espace réservé du contenu 2">
            <a:extLst>
              <a:ext uri="{FF2B5EF4-FFF2-40B4-BE49-F238E27FC236}">
                <a16:creationId xmlns:a16="http://schemas.microsoft.com/office/drawing/2014/main" id="{BC7E92C3-AA84-4C4D-BA47-9FB6C61BA6D8}"/>
              </a:ext>
            </a:extLst>
          </p:cNvPr>
          <p:cNvSpPr>
            <a:spLocks noGrp="1"/>
          </p:cNvSpPr>
          <p:nvPr>
            <p:ph idx="1"/>
          </p:nvPr>
        </p:nvSpPr>
        <p:spPr>
          <a:xfrm>
            <a:off x="838200" y="1825625"/>
            <a:ext cx="6330244" cy="4351338"/>
          </a:xfrm>
        </p:spPr>
        <p:txBody>
          <a:bodyPr>
            <a:normAutofit/>
          </a:bodyPr>
          <a:lstStyle/>
          <a:p>
            <a:pPr marL="0" indent="0">
              <a:buNone/>
            </a:pPr>
            <a:r>
              <a:rPr lang="fr-FR" dirty="0"/>
              <a:t>1. Plutarque de Chéronée, prêtre à Delphes et Philosophe (mort au IIe siècle)</a:t>
            </a:r>
          </a:p>
          <a:p>
            <a:endParaRPr lang="fr-FR" dirty="0"/>
          </a:p>
          <a:p>
            <a:r>
              <a:rPr lang="fr-FR" dirty="0"/>
              <a:t>Dans le traité 63 de ses œuvres morales, il défend la dignité des animaux au regard de plusieurs observations. </a:t>
            </a:r>
          </a:p>
        </p:txBody>
      </p:sp>
      <p:pic>
        <p:nvPicPr>
          <p:cNvPr id="7" name="Image 6">
            <a:extLst>
              <a:ext uri="{FF2B5EF4-FFF2-40B4-BE49-F238E27FC236}">
                <a16:creationId xmlns:a16="http://schemas.microsoft.com/office/drawing/2014/main" id="{D5F3C286-7C92-41BC-8957-FA530996F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521" y="1690688"/>
            <a:ext cx="4619625" cy="4572000"/>
          </a:xfrm>
          <a:prstGeom prst="rect">
            <a:avLst/>
          </a:prstGeom>
        </p:spPr>
      </p:pic>
    </p:spTree>
    <p:extLst>
      <p:ext uri="{BB962C8B-B14F-4D97-AF65-F5344CB8AC3E}">
        <p14:creationId xmlns:p14="http://schemas.microsoft.com/office/powerpoint/2010/main" val="394871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D1282-C6FD-4FEF-B845-6B0FD8B5E045}"/>
              </a:ext>
            </a:extLst>
          </p:cNvPr>
          <p:cNvSpPr>
            <a:spLocks noGrp="1"/>
          </p:cNvSpPr>
          <p:nvPr>
            <p:ph type="title"/>
          </p:nvPr>
        </p:nvSpPr>
        <p:spPr/>
        <p:txBody>
          <a:bodyPr/>
          <a:lstStyle/>
          <a:p>
            <a:r>
              <a:rPr lang="fr-FR" dirty="0"/>
              <a:t>1. Plutarque (suite)</a:t>
            </a:r>
          </a:p>
        </p:txBody>
      </p:sp>
      <p:sp>
        <p:nvSpPr>
          <p:cNvPr id="3" name="Espace réservé du contenu 2">
            <a:extLst>
              <a:ext uri="{FF2B5EF4-FFF2-40B4-BE49-F238E27FC236}">
                <a16:creationId xmlns:a16="http://schemas.microsoft.com/office/drawing/2014/main" id="{BC7E92C3-AA84-4C4D-BA47-9FB6C61BA6D8}"/>
              </a:ext>
            </a:extLst>
          </p:cNvPr>
          <p:cNvSpPr>
            <a:spLocks noGrp="1"/>
          </p:cNvSpPr>
          <p:nvPr>
            <p:ph idx="1"/>
          </p:nvPr>
        </p:nvSpPr>
        <p:spPr>
          <a:xfrm>
            <a:off x="838200" y="1825625"/>
            <a:ext cx="6330244" cy="4351338"/>
          </a:xfrm>
        </p:spPr>
        <p:txBody>
          <a:bodyPr>
            <a:normAutofit lnSpcReduction="10000"/>
          </a:bodyPr>
          <a:lstStyle/>
          <a:p>
            <a:r>
              <a:rPr lang="fr-FR" dirty="0"/>
              <a:t>Sens des animaux supérieurs à ceux de l’homme </a:t>
            </a:r>
          </a:p>
          <a:p>
            <a:r>
              <a:rPr lang="fr-FR" dirty="0"/>
              <a:t>« Bien des animaux l’emportent sur l’homme. Que ce soit par la taille, la rapidité à la course, l’acuité visuelle ou la finesse de l’ouïe. Il ne s’ensuit pas pour autant que les hommes soient aveugles, boiteux ou sourds. Alors, n’allons pas refuser aux bêtes, sous prétexte que leur intelligence est moins déliée… toute capacité intellectuelle. »</a:t>
            </a:r>
          </a:p>
          <a:p>
            <a:endParaRPr lang="fr-FR" dirty="0"/>
          </a:p>
          <a:p>
            <a:endParaRPr lang="fr-FR" dirty="0"/>
          </a:p>
        </p:txBody>
      </p:sp>
      <p:pic>
        <p:nvPicPr>
          <p:cNvPr id="7" name="Image 6">
            <a:extLst>
              <a:ext uri="{FF2B5EF4-FFF2-40B4-BE49-F238E27FC236}">
                <a16:creationId xmlns:a16="http://schemas.microsoft.com/office/drawing/2014/main" id="{D5F3C286-7C92-41BC-8957-FA530996F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521" y="1690688"/>
            <a:ext cx="4619625" cy="4572000"/>
          </a:xfrm>
          <a:prstGeom prst="rect">
            <a:avLst/>
          </a:prstGeom>
        </p:spPr>
      </p:pic>
    </p:spTree>
    <p:extLst>
      <p:ext uri="{BB962C8B-B14F-4D97-AF65-F5344CB8AC3E}">
        <p14:creationId xmlns:p14="http://schemas.microsoft.com/office/powerpoint/2010/main" val="415430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D1282-C6FD-4FEF-B845-6B0FD8B5E045}"/>
              </a:ext>
            </a:extLst>
          </p:cNvPr>
          <p:cNvSpPr>
            <a:spLocks noGrp="1"/>
          </p:cNvSpPr>
          <p:nvPr>
            <p:ph type="title"/>
          </p:nvPr>
        </p:nvSpPr>
        <p:spPr/>
        <p:txBody>
          <a:bodyPr/>
          <a:lstStyle/>
          <a:p>
            <a:r>
              <a:rPr lang="fr-FR" dirty="0"/>
              <a:t>1. Plutarque (suite)</a:t>
            </a:r>
          </a:p>
        </p:txBody>
      </p:sp>
      <p:sp>
        <p:nvSpPr>
          <p:cNvPr id="3" name="Espace réservé du contenu 2">
            <a:extLst>
              <a:ext uri="{FF2B5EF4-FFF2-40B4-BE49-F238E27FC236}">
                <a16:creationId xmlns:a16="http://schemas.microsoft.com/office/drawing/2014/main" id="{BC7E92C3-AA84-4C4D-BA47-9FB6C61BA6D8}"/>
              </a:ext>
            </a:extLst>
          </p:cNvPr>
          <p:cNvSpPr>
            <a:spLocks noGrp="1"/>
          </p:cNvSpPr>
          <p:nvPr>
            <p:ph idx="1"/>
          </p:nvPr>
        </p:nvSpPr>
        <p:spPr>
          <a:xfrm>
            <a:off x="838200" y="1825625"/>
            <a:ext cx="6330244" cy="4351338"/>
          </a:xfrm>
        </p:spPr>
        <p:txBody>
          <a:bodyPr>
            <a:normAutofit/>
          </a:bodyPr>
          <a:lstStyle/>
          <a:p>
            <a:r>
              <a:rPr lang="fr-FR" dirty="0"/>
              <a:t>Capacité des animaux à manifester une forme de raisonnement en plusieurs circonstances </a:t>
            </a:r>
          </a:p>
          <a:p>
            <a:r>
              <a:rPr lang="fr-FR" dirty="0"/>
              <a:t>Ex : animaux parlants (la pie) et capable de jouer de la musique (éléphants)</a:t>
            </a:r>
          </a:p>
          <a:p>
            <a:endParaRPr lang="fr-FR" dirty="0"/>
          </a:p>
        </p:txBody>
      </p:sp>
      <p:pic>
        <p:nvPicPr>
          <p:cNvPr id="7" name="Image 6">
            <a:extLst>
              <a:ext uri="{FF2B5EF4-FFF2-40B4-BE49-F238E27FC236}">
                <a16:creationId xmlns:a16="http://schemas.microsoft.com/office/drawing/2014/main" id="{D5F3C286-7C92-41BC-8957-FA530996F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521" y="1690688"/>
            <a:ext cx="4619625" cy="4572000"/>
          </a:xfrm>
          <a:prstGeom prst="rect">
            <a:avLst/>
          </a:prstGeom>
        </p:spPr>
      </p:pic>
    </p:spTree>
    <p:extLst>
      <p:ext uri="{BB962C8B-B14F-4D97-AF65-F5344CB8AC3E}">
        <p14:creationId xmlns:p14="http://schemas.microsoft.com/office/powerpoint/2010/main" val="295554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D1282-C6FD-4FEF-B845-6B0FD8B5E045}"/>
              </a:ext>
            </a:extLst>
          </p:cNvPr>
          <p:cNvSpPr>
            <a:spLocks noGrp="1"/>
          </p:cNvSpPr>
          <p:nvPr>
            <p:ph type="title"/>
          </p:nvPr>
        </p:nvSpPr>
        <p:spPr/>
        <p:txBody>
          <a:bodyPr/>
          <a:lstStyle/>
          <a:p>
            <a:r>
              <a:rPr lang="fr-FR" dirty="0"/>
              <a:t>I. La longue histoire de la querelle de l’intelligence animale</a:t>
            </a:r>
          </a:p>
        </p:txBody>
      </p:sp>
      <p:sp>
        <p:nvSpPr>
          <p:cNvPr id="3" name="Espace réservé du contenu 2">
            <a:extLst>
              <a:ext uri="{FF2B5EF4-FFF2-40B4-BE49-F238E27FC236}">
                <a16:creationId xmlns:a16="http://schemas.microsoft.com/office/drawing/2014/main" id="{BC7E92C3-AA84-4C4D-BA47-9FB6C61BA6D8}"/>
              </a:ext>
            </a:extLst>
          </p:cNvPr>
          <p:cNvSpPr>
            <a:spLocks noGrp="1"/>
          </p:cNvSpPr>
          <p:nvPr>
            <p:ph idx="1"/>
          </p:nvPr>
        </p:nvSpPr>
        <p:spPr>
          <a:xfrm>
            <a:off x="838200" y="1825625"/>
            <a:ext cx="6330244" cy="4351338"/>
          </a:xfrm>
        </p:spPr>
        <p:txBody>
          <a:bodyPr>
            <a:normAutofit/>
          </a:bodyPr>
          <a:lstStyle/>
          <a:p>
            <a:pPr marL="0" indent="0">
              <a:buNone/>
            </a:pPr>
            <a:r>
              <a:rPr lang="fr-FR" dirty="0"/>
              <a:t>2. Michel de Montaigne (mort en 1592), représentant la fin de l’humaniste français du XVIe siècle. </a:t>
            </a:r>
          </a:p>
          <a:p>
            <a:pPr marL="0" indent="0">
              <a:buNone/>
            </a:pPr>
            <a:endParaRPr lang="fr-FR" dirty="0"/>
          </a:p>
          <a:p>
            <a:pPr marL="0" indent="0">
              <a:buNone/>
            </a:pPr>
            <a:r>
              <a:rPr lang="fr-FR" dirty="0"/>
              <a:t>Dans ses </a:t>
            </a:r>
            <a:r>
              <a:rPr lang="fr-FR" u="sng" dirty="0"/>
              <a:t>Essais</a:t>
            </a:r>
            <a:r>
              <a:rPr lang="fr-FR" dirty="0"/>
              <a:t>, il reprend les anecdotes de Plutarque en faveur de l’intelligence des animaux. </a:t>
            </a:r>
          </a:p>
          <a:p>
            <a:pPr marL="0" indent="0">
              <a:buNone/>
            </a:pPr>
            <a:endParaRPr lang="fr-FR" dirty="0"/>
          </a:p>
        </p:txBody>
      </p:sp>
      <p:pic>
        <p:nvPicPr>
          <p:cNvPr id="5" name="Image 4">
            <a:extLst>
              <a:ext uri="{FF2B5EF4-FFF2-40B4-BE49-F238E27FC236}">
                <a16:creationId xmlns:a16="http://schemas.microsoft.com/office/drawing/2014/main" id="{94694D5C-C997-4CD9-9396-0332CFA94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896" y="1371600"/>
            <a:ext cx="4255008" cy="5486400"/>
          </a:xfrm>
          <a:prstGeom prst="rect">
            <a:avLst/>
          </a:prstGeom>
        </p:spPr>
      </p:pic>
    </p:spTree>
    <p:extLst>
      <p:ext uri="{BB962C8B-B14F-4D97-AF65-F5344CB8AC3E}">
        <p14:creationId xmlns:p14="http://schemas.microsoft.com/office/powerpoint/2010/main" val="315050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D1282-C6FD-4FEF-B845-6B0FD8B5E045}"/>
              </a:ext>
            </a:extLst>
          </p:cNvPr>
          <p:cNvSpPr>
            <a:spLocks noGrp="1"/>
          </p:cNvSpPr>
          <p:nvPr>
            <p:ph type="title"/>
          </p:nvPr>
        </p:nvSpPr>
        <p:spPr/>
        <p:txBody>
          <a:bodyPr/>
          <a:lstStyle/>
          <a:p>
            <a:r>
              <a:rPr lang="fr-FR" dirty="0"/>
              <a:t>2. Michel de Montaigne (suite)</a:t>
            </a:r>
          </a:p>
        </p:txBody>
      </p:sp>
      <p:sp>
        <p:nvSpPr>
          <p:cNvPr id="3" name="Espace réservé du contenu 2">
            <a:extLst>
              <a:ext uri="{FF2B5EF4-FFF2-40B4-BE49-F238E27FC236}">
                <a16:creationId xmlns:a16="http://schemas.microsoft.com/office/drawing/2014/main" id="{BC7E92C3-AA84-4C4D-BA47-9FB6C61BA6D8}"/>
              </a:ext>
            </a:extLst>
          </p:cNvPr>
          <p:cNvSpPr>
            <a:spLocks noGrp="1"/>
          </p:cNvSpPr>
          <p:nvPr>
            <p:ph idx="1"/>
          </p:nvPr>
        </p:nvSpPr>
        <p:spPr>
          <a:xfrm>
            <a:off x="838200" y="1825625"/>
            <a:ext cx="6330244" cy="4351338"/>
          </a:xfrm>
        </p:spPr>
        <p:txBody>
          <a:bodyPr>
            <a:normAutofit fontScale="70000" lnSpcReduction="20000"/>
          </a:bodyPr>
          <a:lstStyle/>
          <a:p>
            <a:pPr marL="0" indent="0">
              <a:buNone/>
            </a:pPr>
            <a:r>
              <a:rPr lang="fr-FR" dirty="0"/>
              <a:t>Citation </a:t>
            </a:r>
          </a:p>
          <a:p>
            <a:pPr marL="0" indent="0">
              <a:buNone/>
            </a:pPr>
            <a:endParaRPr lang="fr-FR" dirty="0"/>
          </a:p>
          <a:p>
            <a:pPr marL="0" indent="0">
              <a:buNone/>
            </a:pPr>
            <a:r>
              <a:rPr lang="fr-FR" dirty="0"/>
              <a:t>« Nous vivons et eux et nous sous même toit et humons un </a:t>
            </a:r>
            <a:r>
              <a:rPr lang="fr-FR" dirty="0" err="1"/>
              <a:t>mesme</a:t>
            </a:r>
            <a:r>
              <a:rPr lang="fr-FR" dirty="0"/>
              <a:t> air : il y a, sauf le plus et le moins, entre nous une perpétuelle ressemblance…J’enchérirais volontiers sur Plutarque et dirais qu’il y a plus de différence de tel à tel homme que de tel homme à telle bête…. Les merles, les corbeaux, les pies, les perroquets, nous leur apprenons à parler : et cette facilité, que nous reconnaissons à nous fournir leur voix…témoigne qu’ils ont un discours au-dedans, qui les rend ainsi disciplinables et volontaires à apprendre…C’est par une fierté vaine et opiniâtre que nous nous préférons aux autres animaux…Nous ne sommes </a:t>
            </a:r>
            <a:r>
              <a:rPr lang="fr-FR" dirty="0" err="1"/>
              <a:t>ny</a:t>
            </a:r>
            <a:r>
              <a:rPr lang="fr-FR" dirty="0"/>
              <a:t> au-dessus </a:t>
            </a:r>
            <a:r>
              <a:rPr lang="fr-FR" dirty="0" err="1"/>
              <a:t>ny</a:t>
            </a:r>
            <a:r>
              <a:rPr lang="fr-FR" dirty="0"/>
              <a:t> au-dessous du reste…C’est par vanité de cette même imagination qu’il[l’homme] s’égale à Dieu, qu’il se trie soi-même et sépare de la presse des autres créatures. »</a:t>
            </a:r>
          </a:p>
        </p:txBody>
      </p:sp>
      <p:pic>
        <p:nvPicPr>
          <p:cNvPr id="5" name="Image 4">
            <a:extLst>
              <a:ext uri="{FF2B5EF4-FFF2-40B4-BE49-F238E27FC236}">
                <a16:creationId xmlns:a16="http://schemas.microsoft.com/office/drawing/2014/main" id="{94694D5C-C997-4CD9-9396-0332CFA94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896" y="1371600"/>
            <a:ext cx="4255008" cy="5486400"/>
          </a:xfrm>
          <a:prstGeom prst="rect">
            <a:avLst/>
          </a:prstGeom>
        </p:spPr>
      </p:pic>
    </p:spTree>
    <p:extLst>
      <p:ext uri="{BB962C8B-B14F-4D97-AF65-F5344CB8AC3E}">
        <p14:creationId xmlns:p14="http://schemas.microsoft.com/office/powerpoint/2010/main" val="408198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D1282-C6FD-4FEF-B845-6B0FD8B5E045}"/>
              </a:ext>
            </a:extLst>
          </p:cNvPr>
          <p:cNvSpPr>
            <a:spLocks noGrp="1"/>
          </p:cNvSpPr>
          <p:nvPr>
            <p:ph type="title"/>
          </p:nvPr>
        </p:nvSpPr>
        <p:spPr/>
        <p:txBody>
          <a:bodyPr/>
          <a:lstStyle/>
          <a:p>
            <a:r>
              <a:rPr lang="fr-FR" dirty="0"/>
              <a:t>2. Michel de Montaigne (suite)</a:t>
            </a:r>
          </a:p>
        </p:txBody>
      </p:sp>
      <p:sp>
        <p:nvSpPr>
          <p:cNvPr id="3" name="Espace réservé du contenu 2">
            <a:extLst>
              <a:ext uri="{FF2B5EF4-FFF2-40B4-BE49-F238E27FC236}">
                <a16:creationId xmlns:a16="http://schemas.microsoft.com/office/drawing/2014/main" id="{BC7E92C3-AA84-4C4D-BA47-9FB6C61BA6D8}"/>
              </a:ext>
            </a:extLst>
          </p:cNvPr>
          <p:cNvSpPr>
            <a:spLocks noGrp="1"/>
          </p:cNvSpPr>
          <p:nvPr>
            <p:ph idx="1"/>
          </p:nvPr>
        </p:nvSpPr>
        <p:spPr>
          <a:xfrm>
            <a:off x="838200" y="1825625"/>
            <a:ext cx="6330244" cy="4351338"/>
          </a:xfrm>
        </p:spPr>
        <p:txBody>
          <a:bodyPr>
            <a:normAutofit fontScale="85000" lnSpcReduction="10000"/>
          </a:bodyPr>
          <a:lstStyle/>
          <a:p>
            <a:pPr marL="0" indent="0">
              <a:buNone/>
            </a:pPr>
            <a:r>
              <a:rPr lang="fr-FR" dirty="0"/>
              <a:t>Montaigne développe trois idées fondamentales : </a:t>
            </a:r>
          </a:p>
          <a:p>
            <a:pPr>
              <a:buFontTx/>
              <a:buChar char="-"/>
            </a:pPr>
            <a:r>
              <a:rPr lang="fr-FR" dirty="0"/>
              <a:t>Les animaux ont des corps et des conditions de vie voisins des nôtres :nous nous ressemblons. </a:t>
            </a:r>
          </a:p>
          <a:p>
            <a:pPr>
              <a:buFontTx/>
              <a:buChar char="-"/>
            </a:pPr>
            <a:r>
              <a:rPr lang="fr-FR" dirty="0"/>
              <a:t>Les actions des animaux permettent de supposer l’existence d’une capacité de raisonnement (« discours » en moyen français). </a:t>
            </a:r>
          </a:p>
          <a:p>
            <a:pPr>
              <a:buFontTx/>
              <a:buChar char="-"/>
            </a:pPr>
            <a:r>
              <a:rPr lang="fr-FR" dirty="0"/>
              <a:t>Si nous méprisons les animaux et ignorons leur intelligence, c’est par anthropocentrisme (conviction de l’homme d’être au centre et au sommet de la création). </a:t>
            </a:r>
          </a:p>
        </p:txBody>
      </p:sp>
      <p:pic>
        <p:nvPicPr>
          <p:cNvPr id="5" name="Image 4">
            <a:extLst>
              <a:ext uri="{FF2B5EF4-FFF2-40B4-BE49-F238E27FC236}">
                <a16:creationId xmlns:a16="http://schemas.microsoft.com/office/drawing/2014/main" id="{94694D5C-C997-4CD9-9396-0332CFA94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896" y="1371600"/>
            <a:ext cx="4255008" cy="5486400"/>
          </a:xfrm>
          <a:prstGeom prst="rect">
            <a:avLst/>
          </a:prstGeom>
        </p:spPr>
      </p:pic>
    </p:spTree>
    <p:extLst>
      <p:ext uri="{BB962C8B-B14F-4D97-AF65-F5344CB8AC3E}">
        <p14:creationId xmlns:p14="http://schemas.microsoft.com/office/powerpoint/2010/main" val="17222944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1675</Words>
  <Application>Microsoft Office PowerPoint</Application>
  <PresentationFormat>Grand écran</PresentationFormat>
  <Paragraphs>87</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Calibri Light</vt:lpstr>
      <vt:lpstr>Thème Office</vt:lpstr>
      <vt:lpstr>Cours IV</vt:lpstr>
      <vt:lpstr>Introduction</vt:lpstr>
      <vt:lpstr>Plan</vt:lpstr>
      <vt:lpstr>I. La longue histoire de la querelle de l’intelligence animale</vt:lpstr>
      <vt:lpstr>1. Plutarque (suite)</vt:lpstr>
      <vt:lpstr>1. Plutarque (suite)</vt:lpstr>
      <vt:lpstr>I. La longue histoire de la querelle de l’intelligence animale</vt:lpstr>
      <vt:lpstr>2. Michel de Montaigne (suite)</vt:lpstr>
      <vt:lpstr>2. Michel de Montaigne (suite)</vt:lpstr>
      <vt:lpstr>3. L’apport de la théologie chrétienne </vt:lpstr>
      <vt:lpstr>II. Gassendi versus Descartes </vt:lpstr>
      <vt:lpstr>1. La querelle de la Dissertation métaphysique (1644)</vt:lpstr>
      <vt:lpstr>2. La position de Descartes </vt:lpstr>
      <vt:lpstr>Citation </vt:lpstr>
      <vt:lpstr>Commentaire de la citation </vt:lpstr>
      <vt:lpstr>2. La position de Gassendi </vt:lpstr>
      <vt:lpstr>Les arguments principaux de Gassendi </vt:lpstr>
      <vt:lpstr>III. Bernier et La Fontaine</vt:lpstr>
      <vt:lpstr>IV. Le discours à Madame de la Sablière de LF </vt:lpstr>
      <vt:lpstr>Le Plan du discours </vt:lpstr>
      <vt:lpstr>5. Travail à faire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IV</dc:title>
  <dc:creator>Florent Libral</dc:creator>
  <cp:lastModifiedBy>Florent Libral</cp:lastModifiedBy>
  <cp:revision>11</cp:revision>
  <dcterms:created xsi:type="dcterms:W3CDTF">2020-03-24T07:38:43Z</dcterms:created>
  <dcterms:modified xsi:type="dcterms:W3CDTF">2020-03-27T14:23:04Z</dcterms:modified>
</cp:coreProperties>
</file>