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 id="279" r:id="rId25"/>
    <p:sldId id="280" r:id="rId26"/>
    <p:sldId id="284" r:id="rId27"/>
    <p:sldId id="281" r:id="rId28"/>
    <p:sldId id="282" r:id="rId29"/>
    <p:sldId id="283" r:id="rId30"/>
    <p:sldId id="285" r:id="rId31"/>
    <p:sldId id="286" r:id="rId32"/>
    <p:sldId id="287" r:id="rId33"/>
    <p:sldId id="289" r:id="rId34"/>
    <p:sldId id="288" r:id="rId35"/>
    <p:sldId id="293" r:id="rId36"/>
    <p:sldId id="290" r:id="rId37"/>
    <p:sldId id="291" r:id="rId38"/>
    <p:sldId id="292"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A4B74D-4ABB-4BD5-AA95-647AD362E9B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86CF03B-9220-44B8-97CC-60A8871BB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91A0886-285F-4859-B32A-6FBF02E3D62C}"/>
              </a:ext>
            </a:extLst>
          </p:cNvPr>
          <p:cNvSpPr>
            <a:spLocks noGrp="1"/>
          </p:cNvSpPr>
          <p:nvPr>
            <p:ph type="dt" sz="half" idx="10"/>
          </p:nvPr>
        </p:nvSpPr>
        <p:spPr/>
        <p:txBody>
          <a:bodyPr/>
          <a:lstStyle/>
          <a:p>
            <a:fld id="{ABF51AC1-6BD4-4D8E-AD60-BBC6FA30AB58}" type="datetimeFigureOut">
              <a:rPr lang="fr-FR" smtClean="0"/>
              <a:t>28/11/2022</a:t>
            </a:fld>
            <a:endParaRPr lang="fr-FR"/>
          </a:p>
        </p:txBody>
      </p:sp>
      <p:sp>
        <p:nvSpPr>
          <p:cNvPr id="5" name="Espace réservé du pied de page 4">
            <a:extLst>
              <a:ext uri="{FF2B5EF4-FFF2-40B4-BE49-F238E27FC236}">
                <a16:creationId xmlns:a16="http://schemas.microsoft.com/office/drawing/2014/main" id="{A11CAB83-F940-4A1D-B5EB-3E17984020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CDC3E38-42AD-4636-94E1-9D5D0D0012A0}"/>
              </a:ext>
            </a:extLst>
          </p:cNvPr>
          <p:cNvSpPr>
            <a:spLocks noGrp="1"/>
          </p:cNvSpPr>
          <p:nvPr>
            <p:ph type="sldNum" sz="quarter" idx="12"/>
          </p:nvPr>
        </p:nvSpPr>
        <p:spPr/>
        <p:txBody>
          <a:bodyPr/>
          <a:lstStyle/>
          <a:p>
            <a:fld id="{504E2F01-F6FB-469F-9E6E-D6EC24DF6309}" type="slidenum">
              <a:rPr lang="fr-FR" smtClean="0"/>
              <a:t>‹N°›</a:t>
            </a:fld>
            <a:endParaRPr lang="fr-FR"/>
          </a:p>
        </p:txBody>
      </p:sp>
    </p:spTree>
    <p:extLst>
      <p:ext uri="{BB962C8B-B14F-4D97-AF65-F5344CB8AC3E}">
        <p14:creationId xmlns:p14="http://schemas.microsoft.com/office/powerpoint/2010/main" val="2795234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06834E-6D1C-4D89-8F20-5406B29120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884C9A6-80D6-4408-895C-AFEB0EB2A3F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1C8B1C9-1AE5-4675-BFD2-B473D485973C}"/>
              </a:ext>
            </a:extLst>
          </p:cNvPr>
          <p:cNvSpPr>
            <a:spLocks noGrp="1"/>
          </p:cNvSpPr>
          <p:nvPr>
            <p:ph type="dt" sz="half" idx="10"/>
          </p:nvPr>
        </p:nvSpPr>
        <p:spPr/>
        <p:txBody>
          <a:bodyPr/>
          <a:lstStyle/>
          <a:p>
            <a:fld id="{ABF51AC1-6BD4-4D8E-AD60-BBC6FA30AB58}" type="datetimeFigureOut">
              <a:rPr lang="fr-FR" smtClean="0"/>
              <a:t>28/11/2022</a:t>
            </a:fld>
            <a:endParaRPr lang="fr-FR"/>
          </a:p>
        </p:txBody>
      </p:sp>
      <p:sp>
        <p:nvSpPr>
          <p:cNvPr id="5" name="Espace réservé du pied de page 4">
            <a:extLst>
              <a:ext uri="{FF2B5EF4-FFF2-40B4-BE49-F238E27FC236}">
                <a16:creationId xmlns:a16="http://schemas.microsoft.com/office/drawing/2014/main" id="{97E913AB-3BD6-4D34-A040-331A958664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A68EE5-4EB8-4A74-B0F8-486AE8B42089}"/>
              </a:ext>
            </a:extLst>
          </p:cNvPr>
          <p:cNvSpPr>
            <a:spLocks noGrp="1"/>
          </p:cNvSpPr>
          <p:nvPr>
            <p:ph type="sldNum" sz="quarter" idx="12"/>
          </p:nvPr>
        </p:nvSpPr>
        <p:spPr/>
        <p:txBody>
          <a:bodyPr/>
          <a:lstStyle/>
          <a:p>
            <a:fld id="{504E2F01-F6FB-469F-9E6E-D6EC24DF6309}" type="slidenum">
              <a:rPr lang="fr-FR" smtClean="0"/>
              <a:t>‹N°›</a:t>
            </a:fld>
            <a:endParaRPr lang="fr-FR"/>
          </a:p>
        </p:txBody>
      </p:sp>
    </p:spTree>
    <p:extLst>
      <p:ext uri="{BB962C8B-B14F-4D97-AF65-F5344CB8AC3E}">
        <p14:creationId xmlns:p14="http://schemas.microsoft.com/office/powerpoint/2010/main" val="386321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2894831-9BB1-4532-8520-235748715B3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74F2FB1-12B9-4CC7-AAF2-CE3A8868229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3D59A62-1FE6-4052-99B7-F22EA15E86FD}"/>
              </a:ext>
            </a:extLst>
          </p:cNvPr>
          <p:cNvSpPr>
            <a:spLocks noGrp="1"/>
          </p:cNvSpPr>
          <p:nvPr>
            <p:ph type="dt" sz="half" idx="10"/>
          </p:nvPr>
        </p:nvSpPr>
        <p:spPr/>
        <p:txBody>
          <a:bodyPr/>
          <a:lstStyle/>
          <a:p>
            <a:fld id="{ABF51AC1-6BD4-4D8E-AD60-BBC6FA30AB58}" type="datetimeFigureOut">
              <a:rPr lang="fr-FR" smtClean="0"/>
              <a:t>28/11/2022</a:t>
            </a:fld>
            <a:endParaRPr lang="fr-FR"/>
          </a:p>
        </p:txBody>
      </p:sp>
      <p:sp>
        <p:nvSpPr>
          <p:cNvPr id="5" name="Espace réservé du pied de page 4">
            <a:extLst>
              <a:ext uri="{FF2B5EF4-FFF2-40B4-BE49-F238E27FC236}">
                <a16:creationId xmlns:a16="http://schemas.microsoft.com/office/drawing/2014/main" id="{AD08F3B6-90A1-4964-887A-67E9BEF8449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9890CFE-F0A3-4B9D-A29E-414A4BE3EA3B}"/>
              </a:ext>
            </a:extLst>
          </p:cNvPr>
          <p:cNvSpPr>
            <a:spLocks noGrp="1"/>
          </p:cNvSpPr>
          <p:nvPr>
            <p:ph type="sldNum" sz="quarter" idx="12"/>
          </p:nvPr>
        </p:nvSpPr>
        <p:spPr/>
        <p:txBody>
          <a:bodyPr/>
          <a:lstStyle/>
          <a:p>
            <a:fld id="{504E2F01-F6FB-469F-9E6E-D6EC24DF6309}" type="slidenum">
              <a:rPr lang="fr-FR" smtClean="0"/>
              <a:t>‹N°›</a:t>
            </a:fld>
            <a:endParaRPr lang="fr-FR"/>
          </a:p>
        </p:txBody>
      </p:sp>
    </p:spTree>
    <p:extLst>
      <p:ext uri="{BB962C8B-B14F-4D97-AF65-F5344CB8AC3E}">
        <p14:creationId xmlns:p14="http://schemas.microsoft.com/office/powerpoint/2010/main" val="162554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3FEBE8-6272-4E0B-8A1A-B04F08EC261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66039F0-8E3A-4BD3-B59E-9AB43C77A5F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8DBFD3-4E1B-41E8-B63B-0383E41A9542}"/>
              </a:ext>
            </a:extLst>
          </p:cNvPr>
          <p:cNvSpPr>
            <a:spLocks noGrp="1"/>
          </p:cNvSpPr>
          <p:nvPr>
            <p:ph type="dt" sz="half" idx="10"/>
          </p:nvPr>
        </p:nvSpPr>
        <p:spPr/>
        <p:txBody>
          <a:bodyPr/>
          <a:lstStyle/>
          <a:p>
            <a:fld id="{ABF51AC1-6BD4-4D8E-AD60-BBC6FA30AB58}" type="datetimeFigureOut">
              <a:rPr lang="fr-FR" smtClean="0"/>
              <a:t>28/11/2022</a:t>
            </a:fld>
            <a:endParaRPr lang="fr-FR"/>
          </a:p>
        </p:txBody>
      </p:sp>
      <p:sp>
        <p:nvSpPr>
          <p:cNvPr id="5" name="Espace réservé du pied de page 4">
            <a:extLst>
              <a:ext uri="{FF2B5EF4-FFF2-40B4-BE49-F238E27FC236}">
                <a16:creationId xmlns:a16="http://schemas.microsoft.com/office/drawing/2014/main" id="{214467FD-5F10-4A3A-BABB-470FB3677C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5B0C08-7BF8-4B90-88BE-46E0F8743C8E}"/>
              </a:ext>
            </a:extLst>
          </p:cNvPr>
          <p:cNvSpPr>
            <a:spLocks noGrp="1"/>
          </p:cNvSpPr>
          <p:nvPr>
            <p:ph type="sldNum" sz="quarter" idx="12"/>
          </p:nvPr>
        </p:nvSpPr>
        <p:spPr/>
        <p:txBody>
          <a:bodyPr/>
          <a:lstStyle/>
          <a:p>
            <a:fld id="{504E2F01-F6FB-469F-9E6E-D6EC24DF6309}" type="slidenum">
              <a:rPr lang="fr-FR" smtClean="0"/>
              <a:t>‹N°›</a:t>
            </a:fld>
            <a:endParaRPr lang="fr-FR"/>
          </a:p>
        </p:txBody>
      </p:sp>
    </p:spTree>
    <p:extLst>
      <p:ext uri="{BB962C8B-B14F-4D97-AF65-F5344CB8AC3E}">
        <p14:creationId xmlns:p14="http://schemas.microsoft.com/office/powerpoint/2010/main" val="29249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E7F566-95B2-431E-8593-74789943C47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C94CB90-0722-443D-B65E-59B6760DAD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8D02875-C745-46E4-83D4-D42E83934369}"/>
              </a:ext>
            </a:extLst>
          </p:cNvPr>
          <p:cNvSpPr>
            <a:spLocks noGrp="1"/>
          </p:cNvSpPr>
          <p:nvPr>
            <p:ph type="dt" sz="half" idx="10"/>
          </p:nvPr>
        </p:nvSpPr>
        <p:spPr/>
        <p:txBody>
          <a:bodyPr/>
          <a:lstStyle/>
          <a:p>
            <a:fld id="{ABF51AC1-6BD4-4D8E-AD60-BBC6FA30AB58}" type="datetimeFigureOut">
              <a:rPr lang="fr-FR" smtClean="0"/>
              <a:t>28/11/2022</a:t>
            </a:fld>
            <a:endParaRPr lang="fr-FR"/>
          </a:p>
        </p:txBody>
      </p:sp>
      <p:sp>
        <p:nvSpPr>
          <p:cNvPr id="5" name="Espace réservé du pied de page 4">
            <a:extLst>
              <a:ext uri="{FF2B5EF4-FFF2-40B4-BE49-F238E27FC236}">
                <a16:creationId xmlns:a16="http://schemas.microsoft.com/office/drawing/2014/main" id="{B59A90D6-EC04-4AC5-B3D6-D35EFD17480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0E3341-54A7-4522-BED9-44147C145F9A}"/>
              </a:ext>
            </a:extLst>
          </p:cNvPr>
          <p:cNvSpPr>
            <a:spLocks noGrp="1"/>
          </p:cNvSpPr>
          <p:nvPr>
            <p:ph type="sldNum" sz="quarter" idx="12"/>
          </p:nvPr>
        </p:nvSpPr>
        <p:spPr/>
        <p:txBody>
          <a:bodyPr/>
          <a:lstStyle/>
          <a:p>
            <a:fld id="{504E2F01-F6FB-469F-9E6E-D6EC24DF6309}" type="slidenum">
              <a:rPr lang="fr-FR" smtClean="0"/>
              <a:t>‹N°›</a:t>
            </a:fld>
            <a:endParaRPr lang="fr-FR"/>
          </a:p>
        </p:txBody>
      </p:sp>
    </p:spTree>
    <p:extLst>
      <p:ext uri="{BB962C8B-B14F-4D97-AF65-F5344CB8AC3E}">
        <p14:creationId xmlns:p14="http://schemas.microsoft.com/office/powerpoint/2010/main" val="2488727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CFC80E-2947-4149-9409-B209CEF5E05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8CEA61-5756-49B6-883E-ABCF4E85555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D7033CC-D80A-4019-9D28-C9C24E1457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E81DC8C-F7F3-4158-89C5-25C3532E9845}"/>
              </a:ext>
            </a:extLst>
          </p:cNvPr>
          <p:cNvSpPr>
            <a:spLocks noGrp="1"/>
          </p:cNvSpPr>
          <p:nvPr>
            <p:ph type="dt" sz="half" idx="10"/>
          </p:nvPr>
        </p:nvSpPr>
        <p:spPr/>
        <p:txBody>
          <a:bodyPr/>
          <a:lstStyle/>
          <a:p>
            <a:fld id="{ABF51AC1-6BD4-4D8E-AD60-BBC6FA30AB58}" type="datetimeFigureOut">
              <a:rPr lang="fr-FR" smtClean="0"/>
              <a:t>28/11/2022</a:t>
            </a:fld>
            <a:endParaRPr lang="fr-FR"/>
          </a:p>
        </p:txBody>
      </p:sp>
      <p:sp>
        <p:nvSpPr>
          <p:cNvPr id="6" name="Espace réservé du pied de page 5">
            <a:extLst>
              <a:ext uri="{FF2B5EF4-FFF2-40B4-BE49-F238E27FC236}">
                <a16:creationId xmlns:a16="http://schemas.microsoft.com/office/drawing/2014/main" id="{2511F457-41ED-47F6-903D-7667D533255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F27354E-DD94-4231-87F5-4699C46B18B4}"/>
              </a:ext>
            </a:extLst>
          </p:cNvPr>
          <p:cNvSpPr>
            <a:spLocks noGrp="1"/>
          </p:cNvSpPr>
          <p:nvPr>
            <p:ph type="sldNum" sz="quarter" idx="12"/>
          </p:nvPr>
        </p:nvSpPr>
        <p:spPr/>
        <p:txBody>
          <a:bodyPr/>
          <a:lstStyle/>
          <a:p>
            <a:fld id="{504E2F01-F6FB-469F-9E6E-D6EC24DF6309}" type="slidenum">
              <a:rPr lang="fr-FR" smtClean="0"/>
              <a:t>‹N°›</a:t>
            </a:fld>
            <a:endParaRPr lang="fr-FR"/>
          </a:p>
        </p:txBody>
      </p:sp>
    </p:spTree>
    <p:extLst>
      <p:ext uri="{BB962C8B-B14F-4D97-AF65-F5344CB8AC3E}">
        <p14:creationId xmlns:p14="http://schemas.microsoft.com/office/powerpoint/2010/main" val="3945014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5EA752-C606-451D-A374-387E4E342B1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15CF2CE-9AB5-461F-9B33-3B59B8044C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84F9823-2566-445B-9AFF-8718DDC7F6A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0359E6D-AAD9-4156-B798-393CF810F5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66E5162-8E1C-4A00-AEAC-4B4B84856AB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F9887A5-B8DF-4816-AFD9-038C8BA4A1A0}"/>
              </a:ext>
            </a:extLst>
          </p:cNvPr>
          <p:cNvSpPr>
            <a:spLocks noGrp="1"/>
          </p:cNvSpPr>
          <p:nvPr>
            <p:ph type="dt" sz="half" idx="10"/>
          </p:nvPr>
        </p:nvSpPr>
        <p:spPr/>
        <p:txBody>
          <a:bodyPr/>
          <a:lstStyle/>
          <a:p>
            <a:fld id="{ABF51AC1-6BD4-4D8E-AD60-BBC6FA30AB58}" type="datetimeFigureOut">
              <a:rPr lang="fr-FR" smtClean="0"/>
              <a:t>28/11/2022</a:t>
            </a:fld>
            <a:endParaRPr lang="fr-FR"/>
          </a:p>
        </p:txBody>
      </p:sp>
      <p:sp>
        <p:nvSpPr>
          <p:cNvPr id="8" name="Espace réservé du pied de page 7">
            <a:extLst>
              <a:ext uri="{FF2B5EF4-FFF2-40B4-BE49-F238E27FC236}">
                <a16:creationId xmlns:a16="http://schemas.microsoft.com/office/drawing/2014/main" id="{094ABC7F-ED59-49C5-9D94-2E3F8955587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D0D32F5-C80D-4EB6-A7E8-B113B31ACC83}"/>
              </a:ext>
            </a:extLst>
          </p:cNvPr>
          <p:cNvSpPr>
            <a:spLocks noGrp="1"/>
          </p:cNvSpPr>
          <p:nvPr>
            <p:ph type="sldNum" sz="quarter" idx="12"/>
          </p:nvPr>
        </p:nvSpPr>
        <p:spPr/>
        <p:txBody>
          <a:bodyPr/>
          <a:lstStyle/>
          <a:p>
            <a:fld id="{504E2F01-F6FB-469F-9E6E-D6EC24DF6309}" type="slidenum">
              <a:rPr lang="fr-FR" smtClean="0"/>
              <a:t>‹N°›</a:t>
            </a:fld>
            <a:endParaRPr lang="fr-FR"/>
          </a:p>
        </p:txBody>
      </p:sp>
    </p:spTree>
    <p:extLst>
      <p:ext uri="{BB962C8B-B14F-4D97-AF65-F5344CB8AC3E}">
        <p14:creationId xmlns:p14="http://schemas.microsoft.com/office/powerpoint/2010/main" val="2908202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1DF4C2-6E56-4F17-BDFE-2136C3963C4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B6A3CA0-EA49-4FA3-B98D-DA3A3FC05A02}"/>
              </a:ext>
            </a:extLst>
          </p:cNvPr>
          <p:cNvSpPr>
            <a:spLocks noGrp="1"/>
          </p:cNvSpPr>
          <p:nvPr>
            <p:ph type="dt" sz="half" idx="10"/>
          </p:nvPr>
        </p:nvSpPr>
        <p:spPr/>
        <p:txBody>
          <a:bodyPr/>
          <a:lstStyle/>
          <a:p>
            <a:fld id="{ABF51AC1-6BD4-4D8E-AD60-BBC6FA30AB58}" type="datetimeFigureOut">
              <a:rPr lang="fr-FR" smtClean="0"/>
              <a:t>28/11/2022</a:t>
            </a:fld>
            <a:endParaRPr lang="fr-FR"/>
          </a:p>
        </p:txBody>
      </p:sp>
      <p:sp>
        <p:nvSpPr>
          <p:cNvPr id="4" name="Espace réservé du pied de page 3">
            <a:extLst>
              <a:ext uri="{FF2B5EF4-FFF2-40B4-BE49-F238E27FC236}">
                <a16:creationId xmlns:a16="http://schemas.microsoft.com/office/drawing/2014/main" id="{130C332D-3050-4E0E-91B2-7904106B29E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5352AEA-66B4-4FA1-9B2D-DCFD912308D6}"/>
              </a:ext>
            </a:extLst>
          </p:cNvPr>
          <p:cNvSpPr>
            <a:spLocks noGrp="1"/>
          </p:cNvSpPr>
          <p:nvPr>
            <p:ph type="sldNum" sz="quarter" idx="12"/>
          </p:nvPr>
        </p:nvSpPr>
        <p:spPr/>
        <p:txBody>
          <a:bodyPr/>
          <a:lstStyle/>
          <a:p>
            <a:fld id="{504E2F01-F6FB-469F-9E6E-D6EC24DF6309}" type="slidenum">
              <a:rPr lang="fr-FR" smtClean="0"/>
              <a:t>‹N°›</a:t>
            </a:fld>
            <a:endParaRPr lang="fr-FR"/>
          </a:p>
        </p:txBody>
      </p:sp>
    </p:spTree>
    <p:extLst>
      <p:ext uri="{BB962C8B-B14F-4D97-AF65-F5344CB8AC3E}">
        <p14:creationId xmlns:p14="http://schemas.microsoft.com/office/powerpoint/2010/main" val="2110763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DE612C7-044A-4AA1-903D-4B8AC9E7FCE9}"/>
              </a:ext>
            </a:extLst>
          </p:cNvPr>
          <p:cNvSpPr>
            <a:spLocks noGrp="1"/>
          </p:cNvSpPr>
          <p:nvPr>
            <p:ph type="dt" sz="half" idx="10"/>
          </p:nvPr>
        </p:nvSpPr>
        <p:spPr/>
        <p:txBody>
          <a:bodyPr/>
          <a:lstStyle/>
          <a:p>
            <a:fld id="{ABF51AC1-6BD4-4D8E-AD60-BBC6FA30AB58}" type="datetimeFigureOut">
              <a:rPr lang="fr-FR" smtClean="0"/>
              <a:t>28/11/2022</a:t>
            </a:fld>
            <a:endParaRPr lang="fr-FR"/>
          </a:p>
        </p:txBody>
      </p:sp>
      <p:sp>
        <p:nvSpPr>
          <p:cNvPr id="3" name="Espace réservé du pied de page 2">
            <a:extLst>
              <a:ext uri="{FF2B5EF4-FFF2-40B4-BE49-F238E27FC236}">
                <a16:creationId xmlns:a16="http://schemas.microsoft.com/office/drawing/2014/main" id="{120164E5-582F-45EA-ABB6-9199AC6826E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4B9A017-E169-4F46-AA9D-709BC7F10638}"/>
              </a:ext>
            </a:extLst>
          </p:cNvPr>
          <p:cNvSpPr>
            <a:spLocks noGrp="1"/>
          </p:cNvSpPr>
          <p:nvPr>
            <p:ph type="sldNum" sz="quarter" idx="12"/>
          </p:nvPr>
        </p:nvSpPr>
        <p:spPr/>
        <p:txBody>
          <a:bodyPr/>
          <a:lstStyle/>
          <a:p>
            <a:fld id="{504E2F01-F6FB-469F-9E6E-D6EC24DF6309}" type="slidenum">
              <a:rPr lang="fr-FR" smtClean="0"/>
              <a:t>‹N°›</a:t>
            </a:fld>
            <a:endParaRPr lang="fr-FR"/>
          </a:p>
        </p:txBody>
      </p:sp>
    </p:spTree>
    <p:extLst>
      <p:ext uri="{BB962C8B-B14F-4D97-AF65-F5344CB8AC3E}">
        <p14:creationId xmlns:p14="http://schemas.microsoft.com/office/powerpoint/2010/main" val="88104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7EE22A-174F-418E-B6AE-29F9E9A796D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B592DDD-ED7F-4DC5-B3DB-D2DAC6B74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7DE6A76-C1B2-42E2-957A-B374D5985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4B33AED-5E2D-455D-9362-8BF0D9FAA3A8}"/>
              </a:ext>
            </a:extLst>
          </p:cNvPr>
          <p:cNvSpPr>
            <a:spLocks noGrp="1"/>
          </p:cNvSpPr>
          <p:nvPr>
            <p:ph type="dt" sz="half" idx="10"/>
          </p:nvPr>
        </p:nvSpPr>
        <p:spPr/>
        <p:txBody>
          <a:bodyPr/>
          <a:lstStyle/>
          <a:p>
            <a:fld id="{ABF51AC1-6BD4-4D8E-AD60-BBC6FA30AB58}" type="datetimeFigureOut">
              <a:rPr lang="fr-FR" smtClean="0"/>
              <a:t>28/11/2022</a:t>
            </a:fld>
            <a:endParaRPr lang="fr-FR"/>
          </a:p>
        </p:txBody>
      </p:sp>
      <p:sp>
        <p:nvSpPr>
          <p:cNvPr id="6" name="Espace réservé du pied de page 5">
            <a:extLst>
              <a:ext uri="{FF2B5EF4-FFF2-40B4-BE49-F238E27FC236}">
                <a16:creationId xmlns:a16="http://schemas.microsoft.com/office/drawing/2014/main" id="{BF2F2C1A-0125-49D8-B6B8-BC992272CAD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0A7087-D2E5-4E65-B450-DD8EF7502FE9}"/>
              </a:ext>
            </a:extLst>
          </p:cNvPr>
          <p:cNvSpPr>
            <a:spLocks noGrp="1"/>
          </p:cNvSpPr>
          <p:nvPr>
            <p:ph type="sldNum" sz="quarter" idx="12"/>
          </p:nvPr>
        </p:nvSpPr>
        <p:spPr/>
        <p:txBody>
          <a:bodyPr/>
          <a:lstStyle/>
          <a:p>
            <a:fld id="{504E2F01-F6FB-469F-9E6E-D6EC24DF6309}" type="slidenum">
              <a:rPr lang="fr-FR" smtClean="0"/>
              <a:t>‹N°›</a:t>
            </a:fld>
            <a:endParaRPr lang="fr-FR"/>
          </a:p>
        </p:txBody>
      </p:sp>
    </p:spTree>
    <p:extLst>
      <p:ext uri="{BB962C8B-B14F-4D97-AF65-F5344CB8AC3E}">
        <p14:creationId xmlns:p14="http://schemas.microsoft.com/office/powerpoint/2010/main" val="394507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122233-A291-4F85-9052-5E2BCDC3948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A19FB00-F3BA-4EF0-8191-90A57054C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2718786-2937-483D-B27F-20CF107C9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9205118-0EAE-41EF-A7DA-298A8EA4CBBD}"/>
              </a:ext>
            </a:extLst>
          </p:cNvPr>
          <p:cNvSpPr>
            <a:spLocks noGrp="1"/>
          </p:cNvSpPr>
          <p:nvPr>
            <p:ph type="dt" sz="half" idx="10"/>
          </p:nvPr>
        </p:nvSpPr>
        <p:spPr/>
        <p:txBody>
          <a:bodyPr/>
          <a:lstStyle/>
          <a:p>
            <a:fld id="{ABF51AC1-6BD4-4D8E-AD60-BBC6FA30AB58}" type="datetimeFigureOut">
              <a:rPr lang="fr-FR" smtClean="0"/>
              <a:t>28/11/2022</a:t>
            </a:fld>
            <a:endParaRPr lang="fr-FR"/>
          </a:p>
        </p:txBody>
      </p:sp>
      <p:sp>
        <p:nvSpPr>
          <p:cNvPr id="6" name="Espace réservé du pied de page 5">
            <a:extLst>
              <a:ext uri="{FF2B5EF4-FFF2-40B4-BE49-F238E27FC236}">
                <a16:creationId xmlns:a16="http://schemas.microsoft.com/office/drawing/2014/main" id="{FD15A334-BD1E-47A4-9BB8-03837B678EB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0C7F572-6F9F-4356-BDE4-46F6E79013D4}"/>
              </a:ext>
            </a:extLst>
          </p:cNvPr>
          <p:cNvSpPr>
            <a:spLocks noGrp="1"/>
          </p:cNvSpPr>
          <p:nvPr>
            <p:ph type="sldNum" sz="quarter" idx="12"/>
          </p:nvPr>
        </p:nvSpPr>
        <p:spPr/>
        <p:txBody>
          <a:bodyPr/>
          <a:lstStyle/>
          <a:p>
            <a:fld id="{504E2F01-F6FB-469F-9E6E-D6EC24DF6309}" type="slidenum">
              <a:rPr lang="fr-FR" smtClean="0"/>
              <a:t>‹N°›</a:t>
            </a:fld>
            <a:endParaRPr lang="fr-FR"/>
          </a:p>
        </p:txBody>
      </p:sp>
    </p:spTree>
    <p:extLst>
      <p:ext uri="{BB962C8B-B14F-4D97-AF65-F5344CB8AC3E}">
        <p14:creationId xmlns:p14="http://schemas.microsoft.com/office/powerpoint/2010/main" val="3508911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2DCE001-F621-4B39-B592-82F81EB829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1AD7F12-D430-400D-92E1-8458A56C9B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554AB0-755D-456E-B44E-A47F72896C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51AC1-6BD4-4D8E-AD60-BBC6FA30AB58}" type="datetimeFigureOut">
              <a:rPr lang="fr-FR" smtClean="0"/>
              <a:t>28/11/2022</a:t>
            </a:fld>
            <a:endParaRPr lang="fr-FR"/>
          </a:p>
        </p:txBody>
      </p:sp>
      <p:sp>
        <p:nvSpPr>
          <p:cNvPr id="5" name="Espace réservé du pied de page 4">
            <a:extLst>
              <a:ext uri="{FF2B5EF4-FFF2-40B4-BE49-F238E27FC236}">
                <a16:creationId xmlns:a16="http://schemas.microsoft.com/office/drawing/2014/main" id="{3C5B4E48-C5BF-48BA-B16C-56557E9517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80AB1D2-EC4C-40E8-9F74-047DD7A2C9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E2F01-F6FB-469F-9E6E-D6EC24DF6309}" type="slidenum">
              <a:rPr lang="fr-FR" smtClean="0"/>
              <a:t>‹N°›</a:t>
            </a:fld>
            <a:endParaRPr lang="fr-FR"/>
          </a:p>
        </p:txBody>
      </p:sp>
    </p:spTree>
    <p:extLst>
      <p:ext uri="{BB962C8B-B14F-4D97-AF65-F5344CB8AC3E}">
        <p14:creationId xmlns:p14="http://schemas.microsoft.com/office/powerpoint/2010/main" val="1927171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56C023-33A9-41F6-ADC2-3C808FAF97E8}"/>
              </a:ext>
            </a:extLst>
          </p:cNvPr>
          <p:cNvSpPr>
            <a:spLocks noGrp="1"/>
          </p:cNvSpPr>
          <p:nvPr>
            <p:ph type="ctrTitle"/>
          </p:nvPr>
        </p:nvSpPr>
        <p:spPr/>
        <p:txBody>
          <a:bodyPr>
            <a:normAutofit fontScale="90000"/>
          </a:bodyPr>
          <a:lstStyle/>
          <a:p>
            <a:br>
              <a:rPr lang="fr-FR" dirty="0"/>
            </a:br>
            <a:br>
              <a:rPr lang="fr-FR" dirty="0"/>
            </a:br>
            <a:r>
              <a:rPr lang="fr-FR" dirty="0"/>
              <a:t>L’invitation au voyage</a:t>
            </a:r>
            <a:br>
              <a:rPr lang="fr-FR" dirty="0"/>
            </a:br>
            <a:r>
              <a:rPr lang="fr-FR" dirty="0"/>
              <a:t>Cours I</a:t>
            </a:r>
            <a:br>
              <a:rPr lang="fr-FR" dirty="0"/>
            </a:br>
            <a:r>
              <a:rPr lang="fr-FR" dirty="0"/>
              <a:t>Le voyage comme manière de  vite et/ou intensément?</a:t>
            </a:r>
          </a:p>
        </p:txBody>
      </p:sp>
      <p:sp>
        <p:nvSpPr>
          <p:cNvPr id="3" name="Sous-titre 2">
            <a:extLst>
              <a:ext uri="{FF2B5EF4-FFF2-40B4-BE49-F238E27FC236}">
                <a16:creationId xmlns:a16="http://schemas.microsoft.com/office/drawing/2014/main" id="{7341DDB4-D3D9-4486-9141-DB540CC96CFC}"/>
              </a:ext>
            </a:extLst>
          </p:cNvPr>
          <p:cNvSpPr>
            <a:spLocks noGrp="1"/>
          </p:cNvSpPr>
          <p:nvPr>
            <p:ph type="subTitle" idx="1"/>
          </p:nvPr>
        </p:nvSpPr>
        <p:spPr/>
        <p:txBody>
          <a:bodyPr/>
          <a:lstStyle/>
          <a:p>
            <a:r>
              <a:rPr lang="fr-FR" dirty="0"/>
              <a:t>Etude du film « le Hussard sur le toit »</a:t>
            </a:r>
          </a:p>
        </p:txBody>
      </p:sp>
    </p:spTree>
    <p:extLst>
      <p:ext uri="{BB962C8B-B14F-4D97-AF65-F5344CB8AC3E}">
        <p14:creationId xmlns:p14="http://schemas.microsoft.com/office/powerpoint/2010/main" val="3437640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871B33-0C56-428F-9CB7-362C9B29E978}"/>
              </a:ext>
            </a:extLst>
          </p:cNvPr>
          <p:cNvSpPr>
            <a:spLocks noGrp="1"/>
          </p:cNvSpPr>
          <p:nvPr>
            <p:ph type="title"/>
          </p:nvPr>
        </p:nvSpPr>
        <p:spPr/>
        <p:txBody>
          <a:bodyPr/>
          <a:lstStyle/>
          <a:p>
            <a:r>
              <a:rPr lang="fr-FR" dirty="0"/>
              <a:t>II. 2. Séquence I </a:t>
            </a:r>
          </a:p>
        </p:txBody>
      </p:sp>
      <p:sp>
        <p:nvSpPr>
          <p:cNvPr id="3" name="Espace réservé du contenu 2">
            <a:extLst>
              <a:ext uri="{FF2B5EF4-FFF2-40B4-BE49-F238E27FC236}">
                <a16:creationId xmlns:a16="http://schemas.microsoft.com/office/drawing/2014/main" id="{F1FF8D71-A0D1-40E5-9711-C10F0A30B07C}"/>
              </a:ext>
            </a:extLst>
          </p:cNvPr>
          <p:cNvSpPr>
            <a:spLocks noGrp="1"/>
          </p:cNvSpPr>
          <p:nvPr>
            <p:ph idx="1"/>
          </p:nvPr>
        </p:nvSpPr>
        <p:spPr>
          <a:xfrm>
            <a:off x="838200" y="1825625"/>
            <a:ext cx="4930422" cy="4351338"/>
          </a:xfrm>
        </p:spPr>
        <p:txBody>
          <a:bodyPr/>
          <a:lstStyle/>
          <a:p>
            <a:r>
              <a:rPr lang="fr-FR" dirty="0"/>
              <a:t>La première séquence du film donne l’image d’un monde sédentaire, superficiel et endormi. Mais à la fin de celle-ci, le voyage s’est déjà engagée pour le personnage principal, qui sort d’une vie tranquille pour devoir mener dans un pays étranger une guerre pour sa patrie. </a:t>
            </a:r>
          </a:p>
        </p:txBody>
      </p:sp>
      <p:pic>
        <p:nvPicPr>
          <p:cNvPr id="7" name="Image 6">
            <a:extLst>
              <a:ext uri="{FF2B5EF4-FFF2-40B4-BE49-F238E27FC236}">
                <a16:creationId xmlns:a16="http://schemas.microsoft.com/office/drawing/2014/main" id="{EF2CD572-FB22-419C-A953-11D8F1972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5546" y="2077156"/>
            <a:ext cx="5827475" cy="2452775"/>
          </a:xfrm>
          <a:prstGeom prst="rect">
            <a:avLst/>
          </a:prstGeom>
        </p:spPr>
      </p:pic>
    </p:spTree>
    <p:extLst>
      <p:ext uri="{BB962C8B-B14F-4D97-AF65-F5344CB8AC3E}">
        <p14:creationId xmlns:p14="http://schemas.microsoft.com/office/powerpoint/2010/main" val="3882941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1EC580-8059-45C6-8132-E1E2CB0CD9A2}"/>
              </a:ext>
            </a:extLst>
          </p:cNvPr>
          <p:cNvSpPr>
            <a:spLocks noGrp="1"/>
          </p:cNvSpPr>
          <p:nvPr>
            <p:ph type="title"/>
          </p:nvPr>
        </p:nvSpPr>
        <p:spPr/>
        <p:txBody>
          <a:bodyPr/>
          <a:lstStyle/>
          <a:p>
            <a:r>
              <a:rPr lang="fr-FR" dirty="0"/>
              <a:t>II. 3. Séquences 2 et 3 </a:t>
            </a:r>
          </a:p>
        </p:txBody>
      </p:sp>
      <p:sp>
        <p:nvSpPr>
          <p:cNvPr id="3" name="Espace réservé du contenu 2">
            <a:extLst>
              <a:ext uri="{FF2B5EF4-FFF2-40B4-BE49-F238E27FC236}">
                <a16:creationId xmlns:a16="http://schemas.microsoft.com/office/drawing/2014/main" id="{874DD5D1-B178-41BC-AFE6-6B0B3A3041DF}"/>
              </a:ext>
            </a:extLst>
          </p:cNvPr>
          <p:cNvSpPr>
            <a:spLocks noGrp="1"/>
          </p:cNvSpPr>
          <p:nvPr>
            <p:ph idx="1"/>
          </p:nvPr>
        </p:nvSpPr>
        <p:spPr/>
        <p:txBody>
          <a:bodyPr/>
          <a:lstStyle/>
          <a:p>
            <a:r>
              <a:rPr lang="fr-FR" dirty="0"/>
              <a:t>La maladie est elle-même représentée comme une terrible accélération du temps. </a:t>
            </a:r>
          </a:p>
          <a:p>
            <a:r>
              <a:rPr lang="fr-FR" dirty="0"/>
              <a:t>-les malades succombent rapidement </a:t>
            </a:r>
          </a:p>
          <a:p>
            <a:r>
              <a:rPr lang="fr-FR" dirty="0"/>
              <a:t>-le délai entre les premiers symptômes et la mort est singulièrement raccourci</a:t>
            </a:r>
          </a:p>
          <a:p>
            <a:r>
              <a:rPr lang="fr-FR" dirty="0"/>
              <a:t>- les soins élémentaires apportés aux malades (frictions avec un remède) son eux-mêmes énergiques. </a:t>
            </a:r>
          </a:p>
        </p:txBody>
      </p:sp>
    </p:spTree>
    <p:extLst>
      <p:ext uri="{BB962C8B-B14F-4D97-AF65-F5344CB8AC3E}">
        <p14:creationId xmlns:p14="http://schemas.microsoft.com/office/powerpoint/2010/main" val="1692201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1EC580-8059-45C6-8132-E1E2CB0CD9A2}"/>
              </a:ext>
            </a:extLst>
          </p:cNvPr>
          <p:cNvSpPr>
            <a:spLocks noGrp="1"/>
          </p:cNvSpPr>
          <p:nvPr>
            <p:ph type="title"/>
          </p:nvPr>
        </p:nvSpPr>
        <p:spPr/>
        <p:txBody>
          <a:bodyPr/>
          <a:lstStyle/>
          <a:p>
            <a:r>
              <a:rPr lang="fr-FR" dirty="0"/>
              <a:t>I. 3. Séquences 2 et 3 (suite)</a:t>
            </a:r>
          </a:p>
        </p:txBody>
      </p:sp>
      <p:sp>
        <p:nvSpPr>
          <p:cNvPr id="3" name="Espace réservé du contenu 2">
            <a:extLst>
              <a:ext uri="{FF2B5EF4-FFF2-40B4-BE49-F238E27FC236}">
                <a16:creationId xmlns:a16="http://schemas.microsoft.com/office/drawing/2014/main" id="{874DD5D1-B178-41BC-AFE6-6B0B3A3041DF}"/>
              </a:ext>
            </a:extLst>
          </p:cNvPr>
          <p:cNvSpPr>
            <a:spLocks noGrp="1"/>
          </p:cNvSpPr>
          <p:nvPr>
            <p:ph idx="1"/>
          </p:nvPr>
        </p:nvSpPr>
        <p:spPr>
          <a:xfrm>
            <a:off x="838200" y="1825625"/>
            <a:ext cx="4343400" cy="4351338"/>
          </a:xfrm>
        </p:spPr>
        <p:txBody>
          <a:bodyPr/>
          <a:lstStyle/>
          <a:p>
            <a:r>
              <a:rPr lang="fr-FR" dirty="0"/>
              <a:t>Esthétique des Vanités (représentation picturale de la mort) influencée par les peintres romantiques du XIXe siècle, notamment Théodore Géricault (Le radeau de la Méduse) et Eugène Delacroix (La mort de Sardanapale).  </a:t>
            </a:r>
          </a:p>
        </p:txBody>
      </p:sp>
      <p:pic>
        <p:nvPicPr>
          <p:cNvPr id="5" name="Image 4">
            <a:extLst>
              <a:ext uri="{FF2B5EF4-FFF2-40B4-BE49-F238E27FC236}">
                <a16:creationId xmlns:a16="http://schemas.microsoft.com/office/drawing/2014/main" id="{7456DAF9-8268-49AC-885F-1AF5902AA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732" y="2054577"/>
            <a:ext cx="5893989" cy="4024489"/>
          </a:xfrm>
          <a:prstGeom prst="rect">
            <a:avLst/>
          </a:prstGeom>
        </p:spPr>
      </p:pic>
    </p:spTree>
    <p:extLst>
      <p:ext uri="{BB962C8B-B14F-4D97-AF65-F5344CB8AC3E}">
        <p14:creationId xmlns:p14="http://schemas.microsoft.com/office/powerpoint/2010/main" val="3520504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B5878B-3351-489E-96AA-28CF2F466BB6}"/>
              </a:ext>
            </a:extLst>
          </p:cNvPr>
          <p:cNvSpPr>
            <a:spLocks noGrp="1"/>
          </p:cNvSpPr>
          <p:nvPr>
            <p:ph type="title"/>
          </p:nvPr>
        </p:nvSpPr>
        <p:spPr/>
        <p:txBody>
          <a:bodyPr/>
          <a:lstStyle/>
          <a:p>
            <a:r>
              <a:rPr lang="fr-FR" dirty="0"/>
              <a:t>Théodore Géricault, Le Radeau de la Méduse, 1819</a:t>
            </a:r>
          </a:p>
        </p:txBody>
      </p:sp>
      <p:pic>
        <p:nvPicPr>
          <p:cNvPr id="4" name="Espace réservé du contenu 3">
            <a:extLst>
              <a:ext uri="{FF2B5EF4-FFF2-40B4-BE49-F238E27FC236}">
                <a16:creationId xmlns:a16="http://schemas.microsoft.com/office/drawing/2014/main" id="{76EB61B0-6ED8-4B61-8C3A-775BCBB5D6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1667" y="1027906"/>
            <a:ext cx="8380753" cy="5722484"/>
          </a:xfrm>
          <a:prstGeom prst="rect">
            <a:avLst/>
          </a:prstGeom>
        </p:spPr>
      </p:pic>
    </p:spTree>
    <p:extLst>
      <p:ext uri="{BB962C8B-B14F-4D97-AF65-F5344CB8AC3E}">
        <p14:creationId xmlns:p14="http://schemas.microsoft.com/office/powerpoint/2010/main" val="1868788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4257CC-6EB9-4D55-91ED-8230EA1F574A}"/>
              </a:ext>
            </a:extLst>
          </p:cNvPr>
          <p:cNvSpPr>
            <a:spLocks noGrp="1"/>
          </p:cNvSpPr>
          <p:nvPr>
            <p:ph type="title"/>
          </p:nvPr>
        </p:nvSpPr>
        <p:spPr>
          <a:xfrm>
            <a:off x="740780" y="145804"/>
            <a:ext cx="22544516" cy="1501752"/>
          </a:xfrm>
        </p:spPr>
        <p:txBody>
          <a:bodyPr/>
          <a:lstStyle/>
          <a:p>
            <a:r>
              <a:rPr lang="fr-FR" dirty="0"/>
              <a:t>Delacroix, la Mort de Sardanapale (1827)</a:t>
            </a:r>
          </a:p>
        </p:txBody>
      </p:sp>
      <p:sp>
        <p:nvSpPr>
          <p:cNvPr id="3" name="Espace réservé du contenu 2">
            <a:extLst>
              <a:ext uri="{FF2B5EF4-FFF2-40B4-BE49-F238E27FC236}">
                <a16:creationId xmlns:a16="http://schemas.microsoft.com/office/drawing/2014/main" id="{B072BE0D-AE71-4A46-A925-6CC840270617}"/>
              </a:ext>
            </a:extLst>
          </p:cNvPr>
          <p:cNvSpPr>
            <a:spLocks noGrp="1"/>
          </p:cNvSpPr>
          <p:nvPr>
            <p:ph idx="1"/>
          </p:nvPr>
        </p:nvSpPr>
        <p:spPr/>
        <p:txBody>
          <a:bodyPr/>
          <a:lstStyle/>
          <a:p>
            <a:endParaRPr lang="fr-FR"/>
          </a:p>
        </p:txBody>
      </p:sp>
      <p:pic>
        <p:nvPicPr>
          <p:cNvPr id="1026" name="Picture 2" descr="Résultat de recherche d'images pour &quot;la mort de sardanapale&quot;">
            <a:extLst>
              <a:ext uri="{FF2B5EF4-FFF2-40B4-BE49-F238E27FC236}">
                <a16:creationId xmlns:a16="http://schemas.microsoft.com/office/drawing/2014/main" id="{25FA376E-D7F9-4E2C-8C61-6D62D0807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275" y="1825625"/>
            <a:ext cx="6313206" cy="496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468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65BBFB-6535-4322-9E41-56598FCFC322}"/>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5EBCAD3F-3A66-408C-BF21-FB12392E809F}"/>
              </a:ext>
            </a:extLst>
          </p:cNvPr>
          <p:cNvSpPr>
            <a:spLocks noGrp="1"/>
          </p:cNvSpPr>
          <p:nvPr>
            <p:ph idx="1"/>
          </p:nvPr>
        </p:nvSpPr>
        <p:spPr/>
        <p:txBody>
          <a:bodyPr>
            <a:normAutofit lnSpcReduction="10000"/>
          </a:bodyPr>
          <a:lstStyle/>
          <a:p>
            <a:r>
              <a:rPr lang="fr-FR" dirty="0"/>
              <a:t>Ainsi, dans les trois, premières séquences dominent deux différentes visions de la vitesse : </a:t>
            </a:r>
          </a:p>
          <a:p>
            <a:r>
              <a:rPr lang="fr-FR" dirty="0"/>
              <a:t>-la vitesse du destin : Angelo se trouve confronté à la progression rapide de l’épidémie, à la rapidité d’une mort que rien ne peut juguler (21 min : le cheval s’échappe au galop comme l’âme du médecin). Le voyage est comme une fuite contre la mort</a:t>
            </a:r>
          </a:p>
          <a:p>
            <a:r>
              <a:rPr lang="fr-FR" dirty="0"/>
              <a:t>-la fougue de la jeunesse : l’énergie avec laquelle Angelo fait face au fléau, et tente de rejoindre Giuseppe (son contact à Manosque) pour sauver sa patrie (encore une fois, ses nombreux déplacements à cheval en sont l’image). Le voyage est quête de liberté. </a:t>
            </a:r>
          </a:p>
          <a:p>
            <a:r>
              <a:rPr lang="fr-FR" dirty="0"/>
              <a:t>Donc, une conception positive et négative du voyage. </a:t>
            </a:r>
          </a:p>
          <a:p>
            <a:endParaRPr lang="fr-FR" dirty="0"/>
          </a:p>
        </p:txBody>
      </p:sp>
    </p:spTree>
    <p:extLst>
      <p:ext uri="{BB962C8B-B14F-4D97-AF65-F5344CB8AC3E}">
        <p14:creationId xmlns:p14="http://schemas.microsoft.com/office/powerpoint/2010/main" val="1182716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A93772-ECB8-4A7D-AF3C-7DE77F6B4D78}"/>
              </a:ext>
            </a:extLst>
          </p:cNvPr>
          <p:cNvSpPr>
            <a:spLocks noGrp="1"/>
          </p:cNvSpPr>
          <p:nvPr>
            <p:ph type="title"/>
          </p:nvPr>
        </p:nvSpPr>
        <p:spPr/>
        <p:txBody>
          <a:bodyPr/>
          <a:lstStyle/>
          <a:p>
            <a:r>
              <a:rPr lang="fr-FR" dirty="0"/>
              <a:t>II. 4. Manosque, ou la sédentarité en crise(</a:t>
            </a:r>
            <a:r>
              <a:rPr lang="fr-FR" dirty="0" err="1"/>
              <a:t>séq</a:t>
            </a:r>
            <a:r>
              <a:rPr lang="fr-FR" dirty="0"/>
              <a:t>. 4-8)</a:t>
            </a:r>
          </a:p>
        </p:txBody>
      </p:sp>
      <p:sp>
        <p:nvSpPr>
          <p:cNvPr id="3" name="Espace réservé du contenu 2">
            <a:extLst>
              <a:ext uri="{FF2B5EF4-FFF2-40B4-BE49-F238E27FC236}">
                <a16:creationId xmlns:a16="http://schemas.microsoft.com/office/drawing/2014/main" id="{2EE723E7-5D81-4D8E-8AA6-622389D75023}"/>
              </a:ext>
            </a:extLst>
          </p:cNvPr>
          <p:cNvSpPr>
            <a:spLocks noGrp="1"/>
          </p:cNvSpPr>
          <p:nvPr>
            <p:ph idx="1"/>
          </p:nvPr>
        </p:nvSpPr>
        <p:spPr/>
        <p:txBody>
          <a:bodyPr>
            <a:normAutofit fontScale="92500" lnSpcReduction="20000"/>
          </a:bodyPr>
          <a:lstStyle/>
          <a:p>
            <a:r>
              <a:rPr lang="fr-FR" dirty="0"/>
              <a:t>Séquence 4 (nuit) : bûcher de cadavres /rencontre d’Angelo avec la gouvernante des enfants de M. de Chambon.  </a:t>
            </a:r>
          </a:p>
          <a:p>
            <a:r>
              <a:rPr lang="fr-FR" dirty="0"/>
              <a:t>Séquence 5 : (jour) arrivée à Manosque. Le barrage et la quarantaine. Fuite d’Angelo, de la gouvernante et des enfants. </a:t>
            </a:r>
          </a:p>
          <a:p>
            <a:r>
              <a:rPr lang="fr-FR" dirty="0"/>
              <a:t>Séquence 6. (jour) Au village, Angelo est accusé d’empoisonner les puits pour causer la maladie, et se trouve en même temps poursuivi par la police autrichienne. Il se réfugie sur les toit. </a:t>
            </a:r>
          </a:p>
          <a:p>
            <a:r>
              <a:rPr lang="fr-FR" dirty="0"/>
              <a:t>Séquence 7. (nuit) Rencontre d’Angelo et de Pauline dans la maison des tantes de celle-ci. Arrivée de l’armée de nuit. </a:t>
            </a:r>
          </a:p>
          <a:p>
            <a:r>
              <a:rPr lang="fr-FR" dirty="0"/>
              <a:t>Séquence 8 (jour). Evacuation de la ville par l’armée. Angelo perd Pauline, retrouve la gouvernante et les enfants morts sans sépulture dans le manoir de M. de Chambon. Dans le chaos, Angelo retrouve Giuseppe, chef des Carbonari.  </a:t>
            </a:r>
          </a:p>
          <a:p>
            <a:endParaRPr lang="fr-FR" dirty="0"/>
          </a:p>
        </p:txBody>
      </p:sp>
    </p:spTree>
    <p:extLst>
      <p:ext uri="{BB962C8B-B14F-4D97-AF65-F5344CB8AC3E}">
        <p14:creationId xmlns:p14="http://schemas.microsoft.com/office/powerpoint/2010/main" val="4098709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E84994-F854-492E-A508-F921EBFD4EEE}"/>
              </a:ext>
            </a:extLst>
          </p:cNvPr>
          <p:cNvSpPr>
            <a:spLocks noGrp="1"/>
          </p:cNvSpPr>
          <p:nvPr>
            <p:ph type="title"/>
          </p:nvPr>
        </p:nvSpPr>
        <p:spPr/>
        <p:txBody>
          <a:bodyPr/>
          <a:lstStyle/>
          <a:p>
            <a:r>
              <a:rPr lang="fr-FR" dirty="0" err="1"/>
              <a:t>Séq</a:t>
            </a:r>
            <a:r>
              <a:rPr lang="fr-FR" dirty="0"/>
              <a:t> 4-8 (suite)</a:t>
            </a:r>
          </a:p>
        </p:txBody>
      </p:sp>
      <p:sp>
        <p:nvSpPr>
          <p:cNvPr id="3" name="Espace réservé du contenu 2">
            <a:extLst>
              <a:ext uri="{FF2B5EF4-FFF2-40B4-BE49-F238E27FC236}">
                <a16:creationId xmlns:a16="http://schemas.microsoft.com/office/drawing/2014/main" id="{FAE9A3EF-09DE-4E28-8A6B-2196F27AA895}"/>
              </a:ext>
            </a:extLst>
          </p:cNvPr>
          <p:cNvSpPr>
            <a:spLocks noGrp="1"/>
          </p:cNvSpPr>
          <p:nvPr>
            <p:ph idx="1"/>
          </p:nvPr>
        </p:nvSpPr>
        <p:spPr>
          <a:xfrm>
            <a:off x="0" y="1814336"/>
            <a:ext cx="9423400" cy="4351338"/>
          </a:xfrm>
        </p:spPr>
        <p:txBody>
          <a:bodyPr>
            <a:normAutofit/>
          </a:bodyPr>
          <a:lstStyle/>
          <a:p>
            <a:r>
              <a:rPr lang="fr-FR" dirty="0"/>
              <a:t>Ces séquences forment une unité de lieu : Manosque, et d’action : au moment de la propagation sérieuse de l’épidémie. Ceux qui ne voyagent pas, les sédentaires, sont soumis à de nombreux maux : </a:t>
            </a:r>
          </a:p>
          <a:p>
            <a:pPr>
              <a:buFontTx/>
              <a:buChar char="-"/>
            </a:pPr>
            <a:r>
              <a:rPr lang="fr-FR" dirty="0"/>
              <a:t>Ceux de l’épidémie elle-même, dont les ravages sont étendus ; </a:t>
            </a:r>
          </a:p>
          <a:p>
            <a:pPr>
              <a:buFontTx/>
              <a:buChar char="-"/>
            </a:pPr>
            <a:r>
              <a:rPr lang="fr-FR" dirty="0"/>
              <a:t>Ceux de la propagation insidieuse de la peur (accusation et lynchage des étrangers). = repli sur soi des sédentaires</a:t>
            </a:r>
          </a:p>
          <a:p>
            <a:pPr>
              <a:buFontTx/>
              <a:buChar char="-"/>
            </a:pPr>
            <a:r>
              <a:rPr lang="fr-FR" dirty="0"/>
              <a:t>Mais violence de la police autrichienne décidée à se débarrasser d’Angelo et des carbonari au plus vite. </a:t>
            </a:r>
          </a:p>
        </p:txBody>
      </p:sp>
    </p:spTree>
    <p:extLst>
      <p:ext uri="{BB962C8B-B14F-4D97-AF65-F5344CB8AC3E}">
        <p14:creationId xmlns:p14="http://schemas.microsoft.com/office/powerpoint/2010/main" val="1057988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3B6007-B1D0-46E2-87C1-F670484998D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B907A0C-4D21-4C2A-8203-7DFE81361D98}"/>
              </a:ext>
            </a:extLst>
          </p:cNvPr>
          <p:cNvSpPr>
            <a:spLocks noGrp="1"/>
          </p:cNvSpPr>
          <p:nvPr>
            <p:ph idx="1"/>
          </p:nvPr>
        </p:nvSpPr>
        <p:spPr>
          <a:xfrm>
            <a:off x="273756" y="2006248"/>
            <a:ext cx="7323667" cy="4351338"/>
          </a:xfrm>
        </p:spPr>
        <p:txBody>
          <a:bodyPr>
            <a:normAutofit fontScale="92500" lnSpcReduction="20000"/>
          </a:bodyPr>
          <a:lstStyle/>
          <a:p>
            <a:r>
              <a:rPr lang="fr-FR" dirty="0"/>
              <a:t>Ces trois phénomènes semblent rapides et irrésistibles. Rien ne semble pouvoir enrayer la propagation de l’épidémie, ni la peur qui monte, ni les policiers autrichiens mieux nombreux et plus armés que les carbonari. </a:t>
            </a:r>
          </a:p>
          <a:p>
            <a:r>
              <a:rPr lang="fr-FR" dirty="0"/>
              <a:t>Et ces 3 mouvements provoquent eux aussi un sentiment de déshumanisation. La propagation de la maladie entraîne chez les sédentaires : </a:t>
            </a:r>
          </a:p>
          <a:p>
            <a:r>
              <a:rPr lang="fr-FR" dirty="0"/>
              <a:t>-l’égoïsme </a:t>
            </a:r>
          </a:p>
          <a:p>
            <a:r>
              <a:rPr lang="fr-FR" dirty="0"/>
              <a:t>-l’abandon des dépouilles (M de Chambon n’a pas enterré ses enfants)</a:t>
            </a:r>
          </a:p>
          <a:p>
            <a:r>
              <a:rPr lang="fr-FR" dirty="0"/>
              <a:t>-la violence de l’armée qui empêche la libre circulation. </a:t>
            </a:r>
          </a:p>
          <a:p>
            <a:endParaRPr lang="fr-FR" dirty="0"/>
          </a:p>
        </p:txBody>
      </p:sp>
      <p:pic>
        <p:nvPicPr>
          <p:cNvPr id="5" name="Image 4">
            <a:extLst>
              <a:ext uri="{FF2B5EF4-FFF2-40B4-BE49-F238E27FC236}">
                <a16:creationId xmlns:a16="http://schemas.microsoft.com/office/drawing/2014/main" id="{37B86DB1-4C2B-4C6D-B0A9-9E88A85ED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7423" y="2449689"/>
            <a:ext cx="4600540" cy="2641600"/>
          </a:xfrm>
          <a:prstGeom prst="rect">
            <a:avLst/>
          </a:prstGeom>
        </p:spPr>
      </p:pic>
    </p:spTree>
    <p:extLst>
      <p:ext uri="{BB962C8B-B14F-4D97-AF65-F5344CB8AC3E}">
        <p14:creationId xmlns:p14="http://schemas.microsoft.com/office/powerpoint/2010/main" val="3808693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414E6B-1EAE-43E4-9E9F-13A574B39298}"/>
              </a:ext>
            </a:extLst>
          </p:cNvPr>
          <p:cNvSpPr>
            <a:spLocks noGrp="1"/>
          </p:cNvSpPr>
          <p:nvPr>
            <p:ph type="title"/>
          </p:nvPr>
        </p:nvSpPr>
        <p:spPr/>
        <p:txBody>
          <a:bodyPr/>
          <a:lstStyle/>
          <a:p>
            <a:r>
              <a:rPr lang="fr-FR" dirty="0"/>
              <a:t>Le désespoir du voyageur rejeté ? </a:t>
            </a:r>
          </a:p>
        </p:txBody>
      </p:sp>
      <p:sp>
        <p:nvSpPr>
          <p:cNvPr id="3" name="Espace réservé du contenu 2">
            <a:extLst>
              <a:ext uri="{FF2B5EF4-FFF2-40B4-BE49-F238E27FC236}">
                <a16:creationId xmlns:a16="http://schemas.microsoft.com/office/drawing/2014/main" id="{F58940E0-96B8-43A2-9FF9-97C24F5D5DFE}"/>
              </a:ext>
            </a:extLst>
          </p:cNvPr>
          <p:cNvSpPr>
            <a:spLocks noGrp="1"/>
          </p:cNvSpPr>
          <p:nvPr>
            <p:ph idx="1"/>
          </p:nvPr>
        </p:nvSpPr>
        <p:spPr>
          <a:xfrm>
            <a:off x="296333" y="1588558"/>
            <a:ext cx="7865533" cy="4351338"/>
          </a:xfrm>
        </p:spPr>
        <p:txBody>
          <a:bodyPr>
            <a:normAutofit fontScale="92500" lnSpcReduction="10000"/>
          </a:bodyPr>
          <a:lstStyle/>
          <a:p>
            <a:r>
              <a:rPr lang="fr-FR" dirty="0"/>
              <a:t>Angelo lui-même semble désemparé : </a:t>
            </a:r>
          </a:p>
          <a:p>
            <a:pPr marL="0" indent="0">
              <a:buNone/>
            </a:pPr>
            <a:r>
              <a:rPr lang="fr-FR" dirty="0"/>
              <a:t>-la maladie complique ses projets politiques, l’empêche de rejoindre les carbonari. </a:t>
            </a:r>
          </a:p>
          <a:p>
            <a:pPr marL="0" indent="0">
              <a:buNone/>
            </a:pPr>
            <a:r>
              <a:rPr lang="fr-FR" dirty="0"/>
              <a:t>-il subit un rejet violent (racisme) en tant qu’étranger. </a:t>
            </a:r>
          </a:p>
          <a:p>
            <a:pPr marL="0" indent="0">
              <a:buNone/>
            </a:pPr>
            <a:r>
              <a:rPr lang="fr-FR" dirty="0"/>
              <a:t>Il est entraîné dans une logique de survie, où certes prime la vitesse, mais c’est la vitesse réactive de la fuite : </a:t>
            </a:r>
          </a:p>
          <a:p>
            <a:pPr marL="0" indent="0">
              <a:buNone/>
            </a:pPr>
            <a:r>
              <a:rPr lang="fr-FR" dirty="0"/>
              <a:t>-fuir face aux Manosquins qui veulent le tuer</a:t>
            </a:r>
          </a:p>
          <a:p>
            <a:pPr marL="0" indent="0">
              <a:buNone/>
            </a:pPr>
            <a:r>
              <a:rPr lang="fr-FR" dirty="0"/>
              <a:t>-fuir face à la police autrichienne. </a:t>
            </a:r>
          </a:p>
          <a:p>
            <a:pPr marL="0" indent="0">
              <a:buNone/>
            </a:pPr>
            <a:r>
              <a:rPr lang="fr-FR" dirty="0"/>
              <a:t>D’où un sentiment d’absurdité : « Quel est le sens de tout cela ? » = le voyage initiatique peut-il perdre son sens ? </a:t>
            </a:r>
          </a:p>
          <a:p>
            <a:endParaRPr lang="fr-FR" dirty="0"/>
          </a:p>
        </p:txBody>
      </p:sp>
      <p:pic>
        <p:nvPicPr>
          <p:cNvPr id="5" name="Image 4">
            <a:extLst>
              <a:ext uri="{FF2B5EF4-FFF2-40B4-BE49-F238E27FC236}">
                <a16:creationId xmlns:a16="http://schemas.microsoft.com/office/drawing/2014/main" id="{2D987B04-3AFF-4DF9-A55A-52261058B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1866" y="1588558"/>
            <a:ext cx="4788182" cy="2919623"/>
          </a:xfrm>
          <a:prstGeom prst="rect">
            <a:avLst/>
          </a:prstGeom>
        </p:spPr>
      </p:pic>
    </p:spTree>
    <p:extLst>
      <p:ext uri="{BB962C8B-B14F-4D97-AF65-F5344CB8AC3E}">
        <p14:creationId xmlns:p14="http://schemas.microsoft.com/office/powerpoint/2010/main" val="992615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F7BAD7-F945-4857-A0B1-E781E9707473}"/>
              </a:ext>
            </a:extLst>
          </p:cNvPr>
          <p:cNvSpPr>
            <a:spLocks noGrp="1"/>
          </p:cNvSpPr>
          <p:nvPr>
            <p:ph type="title"/>
          </p:nvPr>
        </p:nvSpPr>
        <p:spPr/>
        <p:txBody>
          <a:bodyPr/>
          <a:lstStyle/>
          <a:p>
            <a:r>
              <a:rPr lang="fr-FR" dirty="0"/>
              <a:t>Problématique </a:t>
            </a:r>
          </a:p>
        </p:txBody>
      </p:sp>
      <p:sp>
        <p:nvSpPr>
          <p:cNvPr id="3" name="Espace réservé du contenu 2">
            <a:extLst>
              <a:ext uri="{FF2B5EF4-FFF2-40B4-BE49-F238E27FC236}">
                <a16:creationId xmlns:a16="http://schemas.microsoft.com/office/drawing/2014/main" id="{6BDC97F7-F14D-49FD-8625-3A707CE74F44}"/>
              </a:ext>
            </a:extLst>
          </p:cNvPr>
          <p:cNvSpPr>
            <a:spLocks noGrp="1"/>
          </p:cNvSpPr>
          <p:nvPr>
            <p:ph idx="1"/>
          </p:nvPr>
        </p:nvSpPr>
        <p:spPr/>
        <p:txBody>
          <a:bodyPr/>
          <a:lstStyle/>
          <a:p>
            <a:r>
              <a:rPr lang="fr-FR" dirty="0"/>
              <a:t>Une vie intense = qui est chargée d’intensité émotionnelle. </a:t>
            </a:r>
          </a:p>
          <a:p>
            <a:endParaRPr lang="fr-FR" dirty="0"/>
          </a:p>
          <a:p>
            <a:r>
              <a:rPr lang="fr-FR" dirty="0"/>
              <a:t>Une vie rapide = une vie, qui objectivement, va vite. </a:t>
            </a:r>
          </a:p>
          <a:p>
            <a:endParaRPr lang="fr-FR" dirty="0"/>
          </a:p>
          <a:p>
            <a:r>
              <a:rPr lang="fr-FR" dirty="0"/>
              <a:t>Une vie doit-elle aller vite pour être chargée d’intensité ? </a:t>
            </a:r>
          </a:p>
        </p:txBody>
      </p:sp>
    </p:spTree>
    <p:extLst>
      <p:ext uri="{BB962C8B-B14F-4D97-AF65-F5344CB8AC3E}">
        <p14:creationId xmlns:p14="http://schemas.microsoft.com/office/powerpoint/2010/main" val="511003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4675A7-42BA-4B19-85BC-6EB7713EAC01}"/>
              </a:ext>
            </a:extLst>
          </p:cNvPr>
          <p:cNvSpPr>
            <a:spLocks noGrp="1"/>
          </p:cNvSpPr>
          <p:nvPr>
            <p:ph type="title"/>
          </p:nvPr>
        </p:nvSpPr>
        <p:spPr/>
        <p:txBody>
          <a:bodyPr/>
          <a:lstStyle/>
          <a:p>
            <a:r>
              <a:rPr lang="fr-FR" dirty="0"/>
              <a:t>Pourtant, résistance à cette dégradation rapide </a:t>
            </a:r>
          </a:p>
        </p:txBody>
      </p:sp>
      <p:sp>
        <p:nvSpPr>
          <p:cNvPr id="3" name="Espace réservé du contenu 2">
            <a:extLst>
              <a:ext uri="{FF2B5EF4-FFF2-40B4-BE49-F238E27FC236}">
                <a16:creationId xmlns:a16="http://schemas.microsoft.com/office/drawing/2014/main" id="{2B929941-9D8B-4578-A9B6-9B3F145DE204}"/>
              </a:ext>
            </a:extLst>
          </p:cNvPr>
          <p:cNvSpPr>
            <a:spLocks noGrp="1"/>
          </p:cNvSpPr>
          <p:nvPr>
            <p:ph idx="1"/>
          </p:nvPr>
        </p:nvSpPr>
        <p:spPr>
          <a:xfrm>
            <a:off x="4210756" y="1825625"/>
            <a:ext cx="7143044" cy="4351338"/>
          </a:xfrm>
        </p:spPr>
        <p:txBody>
          <a:bodyPr>
            <a:normAutofit lnSpcReduction="10000"/>
          </a:bodyPr>
          <a:lstStyle/>
          <a:p>
            <a:r>
              <a:rPr lang="fr-FR" dirty="0"/>
              <a:t>Incarnée notamment par les personnages féminins qui incarnent le calme et le temps de la réflexion face à l’agitation : </a:t>
            </a:r>
          </a:p>
          <a:p>
            <a:r>
              <a:rPr lang="fr-FR" dirty="0"/>
              <a:t>- la rencontre avec la gouvernante : elle prend le temps de lire et de réfléchir en dépit de l’urgence. Mais elle meurt. </a:t>
            </a:r>
          </a:p>
          <a:p>
            <a:r>
              <a:rPr lang="fr-FR" dirty="0"/>
              <a:t>- la rencontre avec Pauline : « Pourquoi devrais-je avoir peur ? ». C’est la première à rester calme et à refuser l’accélération du temps déshumanisé que vivent et les Manosquins, et Angelo. Mais elle disparaît… </a:t>
            </a:r>
          </a:p>
        </p:txBody>
      </p:sp>
      <p:pic>
        <p:nvPicPr>
          <p:cNvPr id="5" name="Image 4">
            <a:extLst>
              <a:ext uri="{FF2B5EF4-FFF2-40B4-BE49-F238E27FC236}">
                <a16:creationId xmlns:a16="http://schemas.microsoft.com/office/drawing/2014/main" id="{C103D33F-EFA8-42E6-B5D4-E0F2BF1008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1" y="1856141"/>
            <a:ext cx="4252206" cy="2292526"/>
          </a:xfrm>
          <a:prstGeom prst="rect">
            <a:avLst/>
          </a:prstGeom>
        </p:spPr>
      </p:pic>
      <p:pic>
        <p:nvPicPr>
          <p:cNvPr id="7" name="Image 6">
            <a:extLst>
              <a:ext uri="{FF2B5EF4-FFF2-40B4-BE49-F238E27FC236}">
                <a16:creationId xmlns:a16="http://schemas.microsoft.com/office/drawing/2014/main" id="{491F333F-04AC-4B00-AB75-788668D69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1" y="4179183"/>
            <a:ext cx="4250701" cy="2038901"/>
          </a:xfrm>
          <a:prstGeom prst="rect">
            <a:avLst/>
          </a:prstGeom>
        </p:spPr>
      </p:pic>
    </p:spTree>
    <p:extLst>
      <p:ext uri="{BB962C8B-B14F-4D97-AF65-F5344CB8AC3E}">
        <p14:creationId xmlns:p14="http://schemas.microsoft.com/office/powerpoint/2010/main" val="2712574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2317EE-9B9D-42D5-9F1C-F14F420086F4}"/>
              </a:ext>
            </a:extLst>
          </p:cNvPr>
          <p:cNvSpPr>
            <a:spLocks noGrp="1"/>
          </p:cNvSpPr>
          <p:nvPr>
            <p:ph type="title"/>
          </p:nvPr>
        </p:nvSpPr>
        <p:spPr/>
        <p:txBody>
          <a:bodyPr/>
          <a:lstStyle/>
          <a:p>
            <a:r>
              <a:rPr lang="fr-FR" dirty="0"/>
              <a:t>II. 5. fin de la première partie : Angelo reprend le contrôle de son destin </a:t>
            </a:r>
          </a:p>
        </p:txBody>
      </p:sp>
      <p:sp>
        <p:nvSpPr>
          <p:cNvPr id="3" name="Espace réservé du contenu 2">
            <a:extLst>
              <a:ext uri="{FF2B5EF4-FFF2-40B4-BE49-F238E27FC236}">
                <a16:creationId xmlns:a16="http://schemas.microsoft.com/office/drawing/2014/main" id="{0712A33C-A657-40C4-B577-B723248ADFB2}"/>
              </a:ext>
            </a:extLst>
          </p:cNvPr>
          <p:cNvSpPr>
            <a:spLocks noGrp="1"/>
          </p:cNvSpPr>
          <p:nvPr>
            <p:ph idx="1"/>
          </p:nvPr>
        </p:nvSpPr>
        <p:spPr/>
        <p:txBody>
          <a:bodyPr/>
          <a:lstStyle/>
          <a:p>
            <a:r>
              <a:rPr lang="fr-FR" dirty="0"/>
              <a:t>Séquence 9 (suite) : Angelo retrouve son contact Giuseppe. </a:t>
            </a:r>
          </a:p>
          <a:p>
            <a:r>
              <a:rPr lang="fr-FR" dirty="0"/>
              <a:t>Séquence 10 : poursuite des Carbonari par les policiers autrichiens et le traître Paolo. </a:t>
            </a:r>
          </a:p>
          <a:p>
            <a:r>
              <a:rPr lang="fr-FR" dirty="0"/>
              <a:t>Séquence 11: l’argent des Carbonari est confié à Angelo. Paolo, poursuivi par Angelo, meurt du Choléra. Angelo retrouve Pauline et lui propose de partir avec elle. </a:t>
            </a:r>
          </a:p>
          <a:p>
            <a:r>
              <a:rPr lang="fr-FR" dirty="0"/>
              <a:t>Séquence 12 : passage en force du barrage de l’armée par Pauline e Angelo. Angelo oblige Pauline à l’accepter à ses côtés jusqu’à Théus.  </a:t>
            </a:r>
          </a:p>
          <a:p>
            <a:endParaRPr lang="fr-FR" dirty="0"/>
          </a:p>
        </p:txBody>
      </p:sp>
    </p:spTree>
    <p:extLst>
      <p:ext uri="{BB962C8B-B14F-4D97-AF65-F5344CB8AC3E}">
        <p14:creationId xmlns:p14="http://schemas.microsoft.com/office/powerpoint/2010/main" val="3973965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E8EDF4-62A4-4AC5-817F-EC99AC369704}"/>
              </a:ext>
            </a:extLst>
          </p:cNvPr>
          <p:cNvSpPr>
            <a:spLocks noGrp="1"/>
          </p:cNvSpPr>
          <p:nvPr>
            <p:ph type="title"/>
          </p:nvPr>
        </p:nvSpPr>
        <p:spPr/>
        <p:txBody>
          <a:bodyPr/>
          <a:lstStyle/>
          <a:p>
            <a:r>
              <a:rPr lang="fr-FR" dirty="0"/>
              <a:t>Un voyage désormais voulu plus que subi ? </a:t>
            </a:r>
          </a:p>
        </p:txBody>
      </p:sp>
      <p:sp>
        <p:nvSpPr>
          <p:cNvPr id="3" name="Espace réservé du contenu 2">
            <a:extLst>
              <a:ext uri="{FF2B5EF4-FFF2-40B4-BE49-F238E27FC236}">
                <a16:creationId xmlns:a16="http://schemas.microsoft.com/office/drawing/2014/main" id="{7CE6BD1E-3D20-4277-9D00-C5C90BDAB8DB}"/>
              </a:ext>
            </a:extLst>
          </p:cNvPr>
          <p:cNvSpPr>
            <a:spLocks noGrp="1"/>
          </p:cNvSpPr>
          <p:nvPr>
            <p:ph idx="1"/>
          </p:nvPr>
        </p:nvSpPr>
        <p:spPr>
          <a:xfrm>
            <a:off x="4696707" y="1994959"/>
            <a:ext cx="7379580" cy="4351338"/>
          </a:xfrm>
        </p:spPr>
        <p:txBody>
          <a:bodyPr/>
          <a:lstStyle/>
          <a:p>
            <a:r>
              <a:rPr lang="fr-FR" dirty="0"/>
              <a:t>Angelo sort de la logique de la survie pour devenir calculateur, et reprendre ainsi le contrôle de son destin en protégeant Pauline. </a:t>
            </a:r>
          </a:p>
          <a:p>
            <a:pPr marL="0" indent="0">
              <a:buNone/>
            </a:pPr>
            <a:r>
              <a:rPr lang="fr-FR" dirty="0"/>
              <a:t>Il agit toujours aussi vite, est toujours dans l’urgence, mais désormais il affronte la menace plutôt que de la fuir : </a:t>
            </a:r>
          </a:p>
          <a:p>
            <a:pPr marL="0" indent="0">
              <a:buNone/>
            </a:pPr>
            <a:r>
              <a:rPr lang="fr-FR" dirty="0"/>
              <a:t>- combat avec Paolo, </a:t>
            </a:r>
          </a:p>
          <a:p>
            <a:pPr>
              <a:buFontTx/>
              <a:buChar char="-"/>
            </a:pPr>
            <a:r>
              <a:rPr lang="fr-FR" dirty="0"/>
              <a:t>barrage de l’armée forcé. </a:t>
            </a:r>
          </a:p>
          <a:p>
            <a:pPr marL="0" indent="0">
              <a:buNone/>
            </a:pPr>
            <a:r>
              <a:rPr lang="fr-FR" dirty="0"/>
              <a:t>Ainsi, il retrouve la dignité dans l’action. </a:t>
            </a:r>
          </a:p>
        </p:txBody>
      </p:sp>
      <p:pic>
        <p:nvPicPr>
          <p:cNvPr id="5" name="Image 4">
            <a:extLst>
              <a:ext uri="{FF2B5EF4-FFF2-40B4-BE49-F238E27FC236}">
                <a16:creationId xmlns:a16="http://schemas.microsoft.com/office/drawing/2014/main" id="{352E1D72-AD09-48F5-A1B5-6C5D2162B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67" y="2926029"/>
            <a:ext cx="4459640" cy="2325245"/>
          </a:xfrm>
          <a:prstGeom prst="rect">
            <a:avLst/>
          </a:prstGeom>
        </p:spPr>
      </p:pic>
    </p:spTree>
    <p:extLst>
      <p:ext uri="{BB962C8B-B14F-4D97-AF65-F5344CB8AC3E}">
        <p14:creationId xmlns:p14="http://schemas.microsoft.com/office/powerpoint/2010/main" val="1637996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938BA7-EA0C-42D2-8E42-14F8EE1EA898}"/>
              </a:ext>
            </a:extLst>
          </p:cNvPr>
          <p:cNvSpPr>
            <a:spLocks noGrp="1"/>
          </p:cNvSpPr>
          <p:nvPr>
            <p:ph type="title"/>
          </p:nvPr>
        </p:nvSpPr>
        <p:spPr/>
        <p:txBody>
          <a:bodyPr/>
          <a:lstStyle/>
          <a:p>
            <a:r>
              <a:rPr lang="fr-FR" dirty="0"/>
              <a:t>Conclusion première partie </a:t>
            </a:r>
          </a:p>
        </p:txBody>
      </p:sp>
      <p:sp>
        <p:nvSpPr>
          <p:cNvPr id="3" name="Espace réservé du contenu 2">
            <a:extLst>
              <a:ext uri="{FF2B5EF4-FFF2-40B4-BE49-F238E27FC236}">
                <a16:creationId xmlns:a16="http://schemas.microsoft.com/office/drawing/2014/main" id="{EF3E36FC-4C85-4B47-9A71-270C6F0029F1}"/>
              </a:ext>
            </a:extLst>
          </p:cNvPr>
          <p:cNvSpPr>
            <a:spLocks noGrp="1"/>
          </p:cNvSpPr>
          <p:nvPr>
            <p:ph idx="1"/>
          </p:nvPr>
        </p:nvSpPr>
        <p:spPr/>
        <p:txBody>
          <a:bodyPr/>
          <a:lstStyle/>
          <a:p>
            <a:r>
              <a:rPr lang="fr-FR" dirty="0"/>
              <a:t>La première partie a donc marqué la conversion d’une forme de voyage en l’autre : </a:t>
            </a:r>
          </a:p>
          <a:p>
            <a:r>
              <a:rPr lang="fr-FR" dirty="0"/>
              <a:t>- le voyage subi comme une fuite ou un exil (attaques adverses, progression de l’épidémie et de la peur)</a:t>
            </a:r>
          </a:p>
          <a:p>
            <a:r>
              <a:rPr lang="fr-FR" dirty="0"/>
              <a:t>- laisse place à un voyage de quête voulu (celle de la guerre-éclair faite par Angelo et Pauline à leurs ennemis et aux circonstances).</a:t>
            </a:r>
          </a:p>
          <a:p>
            <a:pPr marL="0" indent="0">
              <a:buNone/>
            </a:pPr>
            <a:r>
              <a:rPr lang="fr-FR" dirty="0"/>
              <a:t>D’exilé et de survivant, Angelo s’est muté en véritable voyageur-aventurier.  </a:t>
            </a:r>
          </a:p>
        </p:txBody>
      </p:sp>
    </p:spTree>
    <p:extLst>
      <p:ext uri="{BB962C8B-B14F-4D97-AF65-F5344CB8AC3E}">
        <p14:creationId xmlns:p14="http://schemas.microsoft.com/office/powerpoint/2010/main" val="1165525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F528CB-76FC-476A-ABC1-8D3140755076}"/>
              </a:ext>
            </a:extLst>
          </p:cNvPr>
          <p:cNvSpPr>
            <a:spLocks noGrp="1"/>
          </p:cNvSpPr>
          <p:nvPr>
            <p:ph type="title"/>
          </p:nvPr>
        </p:nvSpPr>
        <p:spPr/>
        <p:txBody>
          <a:bodyPr/>
          <a:lstStyle/>
          <a:p>
            <a:r>
              <a:rPr lang="fr-FR" dirty="0"/>
              <a:t>III. Deuxième partie du film : la victoire sur l’adversité et l’amour naissant</a:t>
            </a:r>
          </a:p>
        </p:txBody>
      </p:sp>
      <p:sp>
        <p:nvSpPr>
          <p:cNvPr id="3" name="Espace réservé du contenu 2">
            <a:extLst>
              <a:ext uri="{FF2B5EF4-FFF2-40B4-BE49-F238E27FC236}">
                <a16:creationId xmlns:a16="http://schemas.microsoft.com/office/drawing/2014/main" id="{A716B9F3-A7F3-48E6-8C72-CE4B82E837AF}"/>
              </a:ext>
            </a:extLst>
          </p:cNvPr>
          <p:cNvSpPr>
            <a:spLocks noGrp="1"/>
          </p:cNvSpPr>
          <p:nvPr>
            <p:ph idx="1"/>
          </p:nvPr>
        </p:nvSpPr>
        <p:spPr>
          <a:xfrm>
            <a:off x="838201" y="1825625"/>
            <a:ext cx="5844821" cy="4351338"/>
          </a:xfrm>
        </p:spPr>
        <p:txBody>
          <a:bodyPr>
            <a:normAutofit fontScale="62500" lnSpcReduction="20000"/>
          </a:bodyPr>
          <a:lstStyle/>
          <a:p>
            <a:r>
              <a:rPr lang="fr-FR" dirty="0"/>
              <a:t>Cette deuxième partie marque l’alliance d’intérêt, mais aussi sentimentale, entre la jeune aristocrate Pauline de Théus et Angelo Pardi. </a:t>
            </a:r>
          </a:p>
          <a:p>
            <a:r>
              <a:rPr lang="fr-FR" dirty="0"/>
              <a:t>Non seulement il s’agit pour eux : </a:t>
            </a:r>
          </a:p>
          <a:p>
            <a:pPr marL="0" indent="0">
              <a:buNone/>
            </a:pPr>
            <a:r>
              <a:rPr lang="fr-FR" dirty="0"/>
              <a:t>- de survivre à la maladie comme dans la première partie, </a:t>
            </a:r>
          </a:p>
          <a:p>
            <a:pPr marL="0" indent="0">
              <a:buNone/>
            </a:pPr>
            <a:r>
              <a:rPr lang="fr-FR" dirty="0"/>
              <a:t>- mais aussi d’accomplir leur agenda personnel (retrouver son mari pour Pauline, financer sa révolution pour Angelo). </a:t>
            </a:r>
          </a:p>
          <a:p>
            <a:pPr>
              <a:buFontTx/>
              <a:buChar char="-"/>
            </a:pPr>
            <a:r>
              <a:rPr lang="fr-FR" dirty="0"/>
              <a:t>et enfin, de  s’attacher l’un à l’autre par un amour romantique (mais inaccompli, qui reste purement platonique). </a:t>
            </a:r>
          </a:p>
          <a:p>
            <a:pPr marL="0" indent="0">
              <a:buNone/>
            </a:pPr>
            <a:r>
              <a:rPr lang="fr-FR" dirty="0"/>
              <a:t>Chaque voyageur a sa propre motivation, altruiste. = héroïsme </a:t>
            </a:r>
          </a:p>
          <a:p>
            <a:pPr marL="0" indent="0">
              <a:buNone/>
            </a:pPr>
            <a:r>
              <a:rPr lang="fr-FR" dirty="0"/>
              <a:t>Ainsi, ils sortent de la logique de la survie pour s’élever peu à peu, en passant de la peur égoïste de mourir au sacrifice altruiste de soi dans l’amour.</a:t>
            </a:r>
          </a:p>
          <a:p>
            <a:pPr marL="0" indent="0">
              <a:buNone/>
            </a:pPr>
            <a:r>
              <a:rPr lang="fr-FR" dirty="0"/>
              <a:t>Mort/Amour </a:t>
            </a:r>
          </a:p>
        </p:txBody>
      </p:sp>
      <p:pic>
        <p:nvPicPr>
          <p:cNvPr id="5" name="Image 4">
            <a:extLst>
              <a:ext uri="{FF2B5EF4-FFF2-40B4-BE49-F238E27FC236}">
                <a16:creationId xmlns:a16="http://schemas.microsoft.com/office/drawing/2014/main" id="{F965415D-6966-48EE-960B-8A913E935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9546" y="2646979"/>
            <a:ext cx="5005387" cy="2938462"/>
          </a:xfrm>
          <a:prstGeom prst="rect">
            <a:avLst/>
          </a:prstGeom>
        </p:spPr>
      </p:pic>
    </p:spTree>
    <p:extLst>
      <p:ext uri="{BB962C8B-B14F-4D97-AF65-F5344CB8AC3E}">
        <p14:creationId xmlns:p14="http://schemas.microsoft.com/office/powerpoint/2010/main" val="3206530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AC2A8E-50C8-4D0E-8E6A-EB5A05E4C765}"/>
              </a:ext>
            </a:extLst>
          </p:cNvPr>
          <p:cNvSpPr>
            <a:spLocks noGrp="1"/>
          </p:cNvSpPr>
          <p:nvPr>
            <p:ph type="title"/>
          </p:nvPr>
        </p:nvSpPr>
        <p:spPr/>
        <p:txBody>
          <a:bodyPr/>
          <a:lstStyle/>
          <a:p>
            <a:r>
              <a:rPr lang="fr-FR" dirty="0"/>
              <a:t>III. 1. Séquences 13-18 : l’échec apparent de l’alliance entre Pauline et Angelo </a:t>
            </a:r>
          </a:p>
        </p:txBody>
      </p:sp>
      <p:sp>
        <p:nvSpPr>
          <p:cNvPr id="3" name="Espace réservé du contenu 2">
            <a:extLst>
              <a:ext uri="{FF2B5EF4-FFF2-40B4-BE49-F238E27FC236}">
                <a16:creationId xmlns:a16="http://schemas.microsoft.com/office/drawing/2014/main" id="{000C322A-1534-443D-B889-47B793B85FF9}"/>
              </a:ext>
            </a:extLst>
          </p:cNvPr>
          <p:cNvSpPr>
            <a:spLocks noGrp="1"/>
          </p:cNvSpPr>
          <p:nvPr>
            <p:ph idx="1"/>
          </p:nvPr>
        </p:nvSpPr>
        <p:spPr/>
        <p:txBody>
          <a:bodyPr>
            <a:normAutofit fontScale="92500" lnSpcReduction="20000"/>
          </a:bodyPr>
          <a:lstStyle/>
          <a:p>
            <a:r>
              <a:rPr lang="fr-FR" dirty="0"/>
              <a:t>Séquence 13 : temps de repos et de confidence entre Pauline et Angelo </a:t>
            </a:r>
          </a:p>
          <a:p>
            <a:r>
              <a:rPr lang="fr-FR" dirty="0"/>
              <a:t>Séquence 14 : le rêve de Pauline et le corbeau. Premier rapprochement physique. </a:t>
            </a:r>
          </a:p>
          <a:p>
            <a:r>
              <a:rPr lang="fr-FR" dirty="0"/>
              <a:t>Séquence 15. Rencontre avec le colporteur rusé. Stratégie mise en place par Angelo : on ira à Montjay secrètement. </a:t>
            </a:r>
          </a:p>
          <a:p>
            <a:r>
              <a:rPr lang="fr-FR" dirty="0"/>
              <a:t>Séquence 16. Arrivée à </a:t>
            </a:r>
            <a:r>
              <a:rPr lang="fr-FR" dirty="0" err="1"/>
              <a:t>Monjay</a:t>
            </a:r>
            <a:r>
              <a:rPr lang="fr-FR" dirty="0"/>
              <a:t> occupé par l’armée. Arrivée chez les </a:t>
            </a:r>
            <a:r>
              <a:rPr lang="fr-FR" dirty="0" err="1"/>
              <a:t>Peyrolle</a:t>
            </a:r>
            <a:r>
              <a:rPr lang="fr-FR" dirty="0"/>
              <a:t> qui chassent Pauline en la croyant infectée. Pauline croit que son mari est allé la chercher à Manosque. Fuite. </a:t>
            </a:r>
          </a:p>
          <a:p>
            <a:r>
              <a:rPr lang="fr-FR" dirty="0"/>
              <a:t>Séquence 17. Réfugiés dans une chapelle, Angelo et Pauline se dispute, Angelo refusant que Pauline revienne à Manosque. Pauline s’enfuit.  </a:t>
            </a:r>
          </a:p>
          <a:p>
            <a:r>
              <a:rPr lang="fr-FR" dirty="0"/>
              <a:t>Séquence 18. Pauline est capturée, Angelo se laisse mettre en quarantaine pour la rejoindre.  </a:t>
            </a:r>
          </a:p>
          <a:p>
            <a:endParaRPr lang="fr-FR" dirty="0"/>
          </a:p>
        </p:txBody>
      </p:sp>
    </p:spTree>
    <p:extLst>
      <p:ext uri="{BB962C8B-B14F-4D97-AF65-F5344CB8AC3E}">
        <p14:creationId xmlns:p14="http://schemas.microsoft.com/office/powerpoint/2010/main" val="2583689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6F78B8-B977-474A-B1EC-C530E52AF83A}"/>
              </a:ext>
            </a:extLst>
          </p:cNvPr>
          <p:cNvSpPr>
            <a:spLocks noGrp="1"/>
          </p:cNvSpPr>
          <p:nvPr>
            <p:ph type="title"/>
          </p:nvPr>
        </p:nvSpPr>
        <p:spPr/>
        <p:txBody>
          <a:bodyPr/>
          <a:lstStyle/>
          <a:p>
            <a:r>
              <a:rPr lang="fr-FR" dirty="0"/>
              <a:t>Echec évident ! </a:t>
            </a:r>
          </a:p>
        </p:txBody>
      </p:sp>
      <p:sp>
        <p:nvSpPr>
          <p:cNvPr id="3" name="Espace réservé du contenu 2">
            <a:extLst>
              <a:ext uri="{FF2B5EF4-FFF2-40B4-BE49-F238E27FC236}">
                <a16:creationId xmlns:a16="http://schemas.microsoft.com/office/drawing/2014/main" id="{77C464C2-A796-48F5-BE6E-5F7E9ACE86BF}"/>
              </a:ext>
            </a:extLst>
          </p:cNvPr>
          <p:cNvSpPr>
            <a:spLocks noGrp="1"/>
          </p:cNvSpPr>
          <p:nvPr>
            <p:ph idx="1"/>
          </p:nvPr>
        </p:nvSpPr>
        <p:spPr/>
        <p:txBody>
          <a:bodyPr/>
          <a:lstStyle/>
          <a:p>
            <a:r>
              <a:rPr lang="fr-FR" dirty="0"/>
              <a:t>Retour au point de départ (lieu de quarantaine de Manosque) </a:t>
            </a:r>
          </a:p>
        </p:txBody>
      </p:sp>
      <p:pic>
        <p:nvPicPr>
          <p:cNvPr id="5" name="Image 4">
            <a:extLst>
              <a:ext uri="{FF2B5EF4-FFF2-40B4-BE49-F238E27FC236}">
                <a16:creationId xmlns:a16="http://schemas.microsoft.com/office/drawing/2014/main" id="{376E909F-F91E-4A4C-B003-61F5A969E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756" y="2575293"/>
            <a:ext cx="8387644" cy="3917582"/>
          </a:xfrm>
          <a:prstGeom prst="rect">
            <a:avLst/>
          </a:prstGeom>
        </p:spPr>
      </p:pic>
    </p:spTree>
    <p:extLst>
      <p:ext uri="{BB962C8B-B14F-4D97-AF65-F5344CB8AC3E}">
        <p14:creationId xmlns:p14="http://schemas.microsoft.com/office/powerpoint/2010/main" val="3122177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CEC3AA-3B72-45CB-82A6-A6A691224681}"/>
              </a:ext>
            </a:extLst>
          </p:cNvPr>
          <p:cNvSpPr>
            <a:spLocks noGrp="1"/>
          </p:cNvSpPr>
          <p:nvPr>
            <p:ph idx="1"/>
          </p:nvPr>
        </p:nvSpPr>
        <p:spPr>
          <a:xfrm>
            <a:off x="589844" y="245181"/>
            <a:ext cx="9671755" cy="2960863"/>
          </a:xfrm>
        </p:spPr>
        <p:txBody>
          <a:bodyPr>
            <a:normAutofit fontScale="77500" lnSpcReduction="20000"/>
          </a:bodyPr>
          <a:lstStyle/>
          <a:p>
            <a:r>
              <a:rPr lang="fr-FR" dirty="0"/>
              <a:t>Angelo et Pauline se ressemblent car ils ignorent la peur : </a:t>
            </a:r>
          </a:p>
          <a:p>
            <a:r>
              <a:rPr lang="fr-FR" dirty="0"/>
              <a:t>-scène très drôle des </a:t>
            </a:r>
            <a:r>
              <a:rPr lang="fr-FR" dirty="0" err="1"/>
              <a:t>Peyrolle</a:t>
            </a:r>
            <a:r>
              <a:rPr lang="fr-FR" dirty="0"/>
              <a:t> fuyant devant Pauline qui mange placidement un poulet</a:t>
            </a:r>
          </a:p>
          <a:p>
            <a:r>
              <a:rPr lang="fr-FR" dirty="0"/>
              <a:t>-Angelo dit dans la même séquence que « la peur tue ». </a:t>
            </a:r>
          </a:p>
          <a:p>
            <a:pPr marL="0" indent="0">
              <a:buNone/>
            </a:pPr>
            <a:r>
              <a:rPr lang="fr-FR" dirty="0"/>
              <a:t>Cependant, ils s’opposent et finissent par se séparer : </a:t>
            </a:r>
          </a:p>
          <a:p>
            <a:pPr>
              <a:buFontTx/>
              <a:buChar char="-"/>
            </a:pPr>
            <a:r>
              <a:rPr lang="fr-FR" dirty="0"/>
              <a:t>Angelo est encore dans la logique de la survie : il veut se sauver et sauver Pauline. </a:t>
            </a:r>
          </a:p>
          <a:p>
            <a:pPr>
              <a:buFontTx/>
              <a:buChar char="-"/>
            </a:pPr>
            <a:r>
              <a:rPr lang="fr-FR" dirty="0"/>
              <a:t>Pauline est prête à risquer sa vie en revenant en zone infectée pour retrouver son mari. </a:t>
            </a:r>
          </a:p>
        </p:txBody>
      </p:sp>
      <p:pic>
        <p:nvPicPr>
          <p:cNvPr id="5" name="Image 4">
            <a:extLst>
              <a:ext uri="{FF2B5EF4-FFF2-40B4-BE49-F238E27FC236}">
                <a16:creationId xmlns:a16="http://schemas.microsoft.com/office/drawing/2014/main" id="{164C48E1-6739-42E7-A009-978F0D8A3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1" y="2878208"/>
            <a:ext cx="7337777" cy="3734611"/>
          </a:xfrm>
          <a:prstGeom prst="rect">
            <a:avLst/>
          </a:prstGeom>
        </p:spPr>
      </p:pic>
    </p:spTree>
    <p:extLst>
      <p:ext uri="{BB962C8B-B14F-4D97-AF65-F5344CB8AC3E}">
        <p14:creationId xmlns:p14="http://schemas.microsoft.com/office/powerpoint/2010/main" val="2029694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6D7EF3B-5441-4336-AC23-A536046FDAE8}"/>
              </a:ext>
            </a:extLst>
          </p:cNvPr>
          <p:cNvSpPr>
            <a:spLocks noGrp="1"/>
          </p:cNvSpPr>
          <p:nvPr>
            <p:ph idx="1"/>
          </p:nvPr>
        </p:nvSpPr>
        <p:spPr>
          <a:xfrm>
            <a:off x="838200" y="3816129"/>
            <a:ext cx="10515600" cy="2360834"/>
          </a:xfrm>
        </p:spPr>
        <p:txBody>
          <a:bodyPr>
            <a:normAutofit fontScale="55000" lnSpcReduction="20000"/>
          </a:bodyPr>
          <a:lstStyle/>
          <a:p>
            <a:r>
              <a:rPr lang="fr-FR" dirty="0"/>
              <a:t>« Vous n’avez jamais aimé personne. » (Pauline à Angelo) séquence 17. </a:t>
            </a:r>
          </a:p>
          <a:p>
            <a:endParaRPr lang="fr-FR" dirty="0"/>
          </a:p>
          <a:p>
            <a:r>
              <a:rPr lang="fr-FR" dirty="0"/>
              <a:t>Pauline atteint à un degré de noblesse dont Angelo lui-même n’est pas encore capable: celui du sacrifice par amour, pour une seule personne (et pas seulement pour la patrie).</a:t>
            </a:r>
          </a:p>
          <a:p>
            <a:endParaRPr lang="fr-FR" dirty="0"/>
          </a:p>
          <a:p>
            <a:r>
              <a:rPr lang="fr-FR" dirty="0"/>
              <a:t>Cependant, Pauline échoue conformément aux prévisions d’Angelo et se fait capturer. </a:t>
            </a:r>
          </a:p>
          <a:p>
            <a:endParaRPr lang="fr-FR" dirty="0"/>
          </a:p>
          <a:p>
            <a:r>
              <a:rPr lang="fr-FR" dirty="0"/>
              <a:t>= Pauline, incarnation de l’amour, et Angelo de l’intelligence rusée, échouent quand ils se dissocient.  </a:t>
            </a:r>
          </a:p>
        </p:txBody>
      </p:sp>
      <p:pic>
        <p:nvPicPr>
          <p:cNvPr id="5" name="Image 4">
            <a:extLst>
              <a:ext uri="{FF2B5EF4-FFF2-40B4-BE49-F238E27FC236}">
                <a16:creationId xmlns:a16="http://schemas.microsoft.com/office/drawing/2014/main" id="{C9466E44-AAE3-4BAA-A6A3-30094670F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622" y="0"/>
            <a:ext cx="8929511" cy="3674721"/>
          </a:xfrm>
          <a:prstGeom prst="rect">
            <a:avLst/>
          </a:prstGeom>
        </p:spPr>
      </p:pic>
    </p:spTree>
    <p:extLst>
      <p:ext uri="{BB962C8B-B14F-4D97-AF65-F5344CB8AC3E}">
        <p14:creationId xmlns:p14="http://schemas.microsoft.com/office/powerpoint/2010/main" val="3019398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1A87D1-607B-4038-A7E1-459E4E45447A}"/>
              </a:ext>
            </a:extLst>
          </p:cNvPr>
          <p:cNvSpPr>
            <a:spLocks noGrp="1"/>
          </p:cNvSpPr>
          <p:nvPr>
            <p:ph type="title"/>
          </p:nvPr>
        </p:nvSpPr>
        <p:spPr/>
        <p:txBody>
          <a:bodyPr/>
          <a:lstStyle/>
          <a:p>
            <a:r>
              <a:rPr lang="fr-FR" dirty="0"/>
              <a:t>III.2 La victoire face à l’adversité (séquences 19-21)</a:t>
            </a:r>
          </a:p>
        </p:txBody>
      </p:sp>
      <p:sp>
        <p:nvSpPr>
          <p:cNvPr id="3" name="Espace réservé du contenu 2">
            <a:extLst>
              <a:ext uri="{FF2B5EF4-FFF2-40B4-BE49-F238E27FC236}">
                <a16:creationId xmlns:a16="http://schemas.microsoft.com/office/drawing/2014/main" id="{465A80EE-8C7D-4D1F-AB7F-CF4CAFBD2A52}"/>
              </a:ext>
            </a:extLst>
          </p:cNvPr>
          <p:cNvSpPr>
            <a:spLocks noGrp="1"/>
          </p:cNvSpPr>
          <p:nvPr>
            <p:ph idx="1"/>
          </p:nvPr>
        </p:nvSpPr>
        <p:spPr/>
        <p:txBody>
          <a:bodyPr/>
          <a:lstStyle/>
          <a:p>
            <a:r>
              <a:rPr lang="fr-FR" dirty="0"/>
              <a:t>Séquence 19  Angelo et Pauline s’évadent en faisant évader les autres prisonniers</a:t>
            </a:r>
          </a:p>
          <a:p>
            <a:r>
              <a:rPr lang="fr-FR" dirty="0"/>
              <a:t>Séquence 20. Angelo et Pauline se réfugient dans un château, se rapprochent au point de presque s’embrasser. Mais Pauline tombe malade et Angelo la sauve après une nuit de soins acharnés. </a:t>
            </a:r>
          </a:p>
          <a:p>
            <a:r>
              <a:rPr lang="fr-FR" dirty="0"/>
              <a:t>Séquence 21. Arrivée à Théus de Pauline dans une charrette, précédée par Angelo Rencontre avec son mari Laurent de Théus. </a:t>
            </a:r>
          </a:p>
          <a:p>
            <a:r>
              <a:rPr lang="fr-FR" dirty="0"/>
              <a:t>Séquence 22. Un an plus tard. Lettre de Pauline à Angelo (soulèvement de Mantoue). Pauline quittera-t-elle son mari ? </a:t>
            </a:r>
          </a:p>
        </p:txBody>
      </p:sp>
    </p:spTree>
    <p:extLst>
      <p:ext uri="{BB962C8B-B14F-4D97-AF65-F5344CB8AC3E}">
        <p14:creationId xmlns:p14="http://schemas.microsoft.com/office/powerpoint/2010/main" val="3019365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3183BC-1F72-42C5-9CAA-4E18DA0C05D7}"/>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0F6913DB-AFEF-4957-ADAF-594BF539F497}"/>
              </a:ext>
            </a:extLst>
          </p:cNvPr>
          <p:cNvSpPr>
            <a:spLocks noGrp="1"/>
          </p:cNvSpPr>
          <p:nvPr>
            <p:ph idx="1"/>
          </p:nvPr>
        </p:nvSpPr>
        <p:spPr>
          <a:xfrm>
            <a:off x="838200" y="1825625"/>
            <a:ext cx="4885267" cy="4351338"/>
          </a:xfrm>
        </p:spPr>
        <p:txBody>
          <a:bodyPr>
            <a:normAutofit fontScale="92500" lnSpcReduction="20000"/>
          </a:bodyPr>
          <a:lstStyle/>
          <a:p>
            <a:r>
              <a:rPr lang="fr-FR" dirty="0"/>
              <a:t>Ce n’est pas nécessairement le cas : la multiplications des sollicitations numériques entraîne une saturation et un épuisement par exemple. </a:t>
            </a:r>
          </a:p>
          <a:p>
            <a:r>
              <a:rPr lang="fr-FR" dirty="0"/>
              <a:t>Leur arrêt, voire l’ennui sont alors nécessaires pour retrouver le plaisir. </a:t>
            </a:r>
          </a:p>
          <a:p>
            <a:endParaRPr lang="fr-FR" dirty="0"/>
          </a:p>
          <a:p>
            <a:r>
              <a:rPr lang="fr-FR" dirty="0"/>
              <a:t>Voir </a:t>
            </a:r>
            <a:r>
              <a:rPr lang="fr-FR" dirty="0" err="1"/>
              <a:t>Manoush</a:t>
            </a:r>
            <a:r>
              <a:rPr lang="fr-FR" dirty="0"/>
              <a:t> </a:t>
            </a:r>
            <a:r>
              <a:rPr lang="fr-FR" dirty="0" err="1"/>
              <a:t>Zomorodi</a:t>
            </a:r>
            <a:r>
              <a:rPr lang="fr-FR" dirty="0"/>
              <a:t> (journaliste étatsunienne, projet </a:t>
            </a:r>
            <a:r>
              <a:rPr lang="fr-FR" dirty="0" err="1"/>
              <a:t>Bored</a:t>
            </a:r>
            <a:r>
              <a:rPr lang="fr-FR" dirty="0"/>
              <a:t> and brillant, L’ennui nous sauvera). </a:t>
            </a:r>
          </a:p>
        </p:txBody>
      </p:sp>
      <p:pic>
        <p:nvPicPr>
          <p:cNvPr id="5" name="Image 4">
            <a:extLst>
              <a:ext uri="{FF2B5EF4-FFF2-40B4-BE49-F238E27FC236}">
                <a16:creationId xmlns:a16="http://schemas.microsoft.com/office/drawing/2014/main" id="{40FF1ECE-46FB-4E10-8743-D80B69D0B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0837" y="748948"/>
            <a:ext cx="2479675" cy="2479675"/>
          </a:xfrm>
          <a:prstGeom prst="rect">
            <a:avLst/>
          </a:prstGeom>
        </p:spPr>
      </p:pic>
      <p:pic>
        <p:nvPicPr>
          <p:cNvPr id="7" name="Image 6">
            <a:extLst>
              <a:ext uri="{FF2B5EF4-FFF2-40B4-BE49-F238E27FC236}">
                <a16:creationId xmlns:a16="http://schemas.microsoft.com/office/drawing/2014/main" id="{F39494B6-A58D-417F-B7D6-2A42B5336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051" y="1988785"/>
            <a:ext cx="2747864" cy="4588933"/>
          </a:xfrm>
          <a:prstGeom prst="rect">
            <a:avLst/>
          </a:prstGeom>
        </p:spPr>
      </p:pic>
    </p:spTree>
    <p:extLst>
      <p:ext uri="{BB962C8B-B14F-4D97-AF65-F5344CB8AC3E}">
        <p14:creationId xmlns:p14="http://schemas.microsoft.com/office/powerpoint/2010/main" val="2367219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1DEBDF-39A2-4862-AD14-4833127E5BCA}"/>
              </a:ext>
            </a:extLst>
          </p:cNvPr>
          <p:cNvSpPr>
            <a:spLocks noGrp="1"/>
          </p:cNvSpPr>
          <p:nvPr>
            <p:ph type="title"/>
          </p:nvPr>
        </p:nvSpPr>
        <p:spPr>
          <a:xfrm>
            <a:off x="265289" y="1508477"/>
            <a:ext cx="10515600" cy="1325563"/>
          </a:xfrm>
        </p:spPr>
        <p:txBody>
          <a:bodyPr/>
          <a:lstStyle/>
          <a:p>
            <a:r>
              <a:rPr lang="fr-FR" dirty="0"/>
              <a:t>Le paradoxe </a:t>
            </a:r>
          </a:p>
        </p:txBody>
      </p:sp>
      <p:sp>
        <p:nvSpPr>
          <p:cNvPr id="3" name="Espace réservé du contenu 2">
            <a:extLst>
              <a:ext uri="{FF2B5EF4-FFF2-40B4-BE49-F238E27FC236}">
                <a16:creationId xmlns:a16="http://schemas.microsoft.com/office/drawing/2014/main" id="{ECF05B20-5E0E-42BB-9E0B-99520A30959D}"/>
              </a:ext>
            </a:extLst>
          </p:cNvPr>
          <p:cNvSpPr>
            <a:spLocks noGrp="1"/>
          </p:cNvSpPr>
          <p:nvPr>
            <p:ph idx="1"/>
          </p:nvPr>
        </p:nvSpPr>
        <p:spPr>
          <a:xfrm>
            <a:off x="680155" y="2608262"/>
            <a:ext cx="10100734" cy="4351338"/>
          </a:xfrm>
        </p:spPr>
        <p:txBody>
          <a:bodyPr>
            <a:normAutofit fontScale="85000" lnSpcReduction="20000"/>
          </a:bodyPr>
          <a:lstStyle/>
          <a:p>
            <a:r>
              <a:rPr lang="fr-FR" dirty="0"/>
              <a:t>Si le sacrifice d’Angelo qui risque sa vie en revenant chercher Pauline à Manosque, et l’alcool les rapprochent, comme le montre la scène dans le château, leur histoire amoureuse est au point mort… les opposent : </a:t>
            </a:r>
          </a:p>
          <a:p>
            <a:pPr marL="0" indent="0">
              <a:buNone/>
            </a:pPr>
            <a:r>
              <a:rPr lang="fr-FR" dirty="0"/>
              <a:t>- leur nationalité </a:t>
            </a:r>
          </a:p>
          <a:p>
            <a:pPr>
              <a:buFontTx/>
              <a:buChar char="-"/>
            </a:pPr>
            <a:r>
              <a:rPr lang="fr-FR" dirty="0"/>
              <a:t>leur statut : mariage ou célibat. </a:t>
            </a:r>
          </a:p>
          <a:p>
            <a:pPr>
              <a:buFontTx/>
              <a:buChar char="-"/>
            </a:pPr>
            <a:r>
              <a:rPr lang="fr-FR" dirty="0"/>
              <a:t>Leur manière de penser (intuitive pour Pauline, cartésienne et rusée pour Angelo)</a:t>
            </a:r>
          </a:p>
          <a:p>
            <a:pPr>
              <a:buFontTx/>
              <a:buChar char="-"/>
            </a:pPr>
            <a:r>
              <a:rPr lang="fr-FR" dirty="0"/>
              <a:t>leurs ambitions : une vie tranquille ou la révolution</a:t>
            </a:r>
          </a:p>
          <a:p>
            <a:pPr>
              <a:buFontTx/>
              <a:buChar char="-"/>
            </a:pPr>
            <a:r>
              <a:rPr lang="fr-FR" dirty="0"/>
              <a:t>La morale (Pauline) contre la tentation de l’aventure amoureuse (proposée par Angelo) </a:t>
            </a:r>
          </a:p>
          <a:p>
            <a:pPr marL="0" indent="0">
              <a:buNone/>
            </a:pPr>
            <a:r>
              <a:rPr lang="fr-FR" dirty="0"/>
              <a:t>= chacun se crispe sur son ego et ses valeurs, ce qui non seulement ralentit mais paralyse le rapprochement amoureux. Incompréhension des cultures au cœur du voyage ? Cf Sénèque : « Tu fuis avec toi-même » (</a:t>
            </a:r>
            <a:r>
              <a:rPr lang="fr-FR" i="1" dirty="0" err="1"/>
              <a:t>tecum</a:t>
            </a:r>
            <a:r>
              <a:rPr lang="fr-FR" i="1" dirty="0"/>
              <a:t> </a:t>
            </a:r>
            <a:r>
              <a:rPr lang="fr-FR" i="1" dirty="0" err="1"/>
              <a:t>fugis</a:t>
            </a:r>
            <a:r>
              <a:rPr lang="fr-FR" dirty="0"/>
              <a:t>). </a:t>
            </a:r>
          </a:p>
        </p:txBody>
      </p:sp>
      <p:pic>
        <p:nvPicPr>
          <p:cNvPr id="5" name="Image 4">
            <a:extLst>
              <a:ext uri="{FF2B5EF4-FFF2-40B4-BE49-F238E27FC236}">
                <a16:creationId xmlns:a16="http://schemas.microsoft.com/office/drawing/2014/main" id="{B212924E-3074-408D-AD1E-176DD2BDD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1911" y="-203200"/>
            <a:ext cx="6752342" cy="2650082"/>
          </a:xfrm>
          <a:prstGeom prst="rect">
            <a:avLst/>
          </a:prstGeom>
        </p:spPr>
      </p:pic>
    </p:spTree>
    <p:extLst>
      <p:ext uri="{BB962C8B-B14F-4D97-AF65-F5344CB8AC3E}">
        <p14:creationId xmlns:p14="http://schemas.microsoft.com/office/powerpoint/2010/main" val="2419612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D1A2E0-2B19-48B2-A710-6BD543F4B6AC}"/>
              </a:ext>
            </a:extLst>
          </p:cNvPr>
          <p:cNvSpPr>
            <a:spLocks noGrp="1"/>
          </p:cNvSpPr>
          <p:nvPr>
            <p:ph type="title"/>
          </p:nvPr>
        </p:nvSpPr>
        <p:spPr/>
        <p:txBody>
          <a:bodyPr/>
          <a:lstStyle/>
          <a:p>
            <a:r>
              <a:rPr lang="fr-FR" dirty="0"/>
              <a:t>Le grand paradoxe de la fin du film…</a:t>
            </a:r>
          </a:p>
        </p:txBody>
      </p:sp>
      <p:sp>
        <p:nvSpPr>
          <p:cNvPr id="3" name="Espace réservé du contenu 2">
            <a:extLst>
              <a:ext uri="{FF2B5EF4-FFF2-40B4-BE49-F238E27FC236}">
                <a16:creationId xmlns:a16="http://schemas.microsoft.com/office/drawing/2014/main" id="{51580B2D-6AE1-4E59-8B11-B8EFECCFF41E}"/>
              </a:ext>
            </a:extLst>
          </p:cNvPr>
          <p:cNvSpPr>
            <a:spLocks noGrp="1"/>
          </p:cNvSpPr>
          <p:nvPr>
            <p:ph idx="1"/>
          </p:nvPr>
        </p:nvSpPr>
        <p:spPr>
          <a:xfrm>
            <a:off x="127000" y="1961092"/>
            <a:ext cx="6691489" cy="4351338"/>
          </a:xfrm>
        </p:spPr>
        <p:txBody>
          <a:bodyPr>
            <a:normAutofit fontScale="85000" lnSpcReduction="20000"/>
          </a:bodyPr>
          <a:lstStyle/>
          <a:p>
            <a:r>
              <a:rPr lang="fr-FR" dirty="0"/>
              <a:t>C’est que finalement, seule la maladie de Pauline et l’urgence de vivre qu’elle suppose leur permettra de surmonter leurs blocages : </a:t>
            </a:r>
          </a:p>
          <a:p>
            <a:pPr>
              <a:buFontTx/>
              <a:buChar char="-"/>
            </a:pPr>
            <a:r>
              <a:rPr lang="fr-FR" dirty="0"/>
              <a:t>Angelo est obligé de déshabiller Pauline, d’aller par-delà les bornes de sa pudeur et de sa vanité (représentée par les habits, porteurs de mort et en même temps représentatifs du milieu social)</a:t>
            </a:r>
          </a:p>
          <a:p>
            <a:pPr>
              <a:buFontTx/>
              <a:buChar char="-"/>
            </a:pPr>
            <a:r>
              <a:rPr lang="fr-FR" dirty="0"/>
              <a:t>Pauline admire désormais Angelo, qui a su prendre les bonnes décisions pour la sauver, elle ne se méfie plus de lui. </a:t>
            </a:r>
          </a:p>
          <a:p>
            <a:pPr marL="0" indent="0">
              <a:buNone/>
            </a:pPr>
            <a:r>
              <a:rPr lang="fr-FR" dirty="0"/>
              <a:t>= la vitesse fatale de la maladie, liée au destin, est ce qui finalement leur permet de vivre véritablement (quoique de manière éphémère) une communion amoureuse. A toute chose, malheur est bon… </a:t>
            </a:r>
          </a:p>
        </p:txBody>
      </p:sp>
      <p:pic>
        <p:nvPicPr>
          <p:cNvPr id="5" name="Image 4">
            <a:extLst>
              <a:ext uri="{FF2B5EF4-FFF2-40B4-BE49-F238E27FC236}">
                <a16:creationId xmlns:a16="http://schemas.microsoft.com/office/drawing/2014/main" id="{D32BA5E5-097C-41A0-9735-EA277AB54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7577" y="2200187"/>
            <a:ext cx="4615171" cy="2457626"/>
          </a:xfrm>
          <a:prstGeom prst="rect">
            <a:avLst/>
          </a:prstGeom>
        </p:spPr>
      </p:pic>
    </p:spTree>
    <p:extLst>
      <p:ext uri="{BB962C8B-B14F-4D97-AF65-F5344CB8AC3E}">
        <p14:creationId xmlns:p14="http://schemas.microsoft.com/office/powerpoint/2010/main" val="2856331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796046-D829-4585-B669-A780C3942818}"/>
              </a:ext>
            </a:extLst>
          </p:cNvPr>
          <p:cNvSpPr>
            <a:spLocks noGrp="1"/>
          </p:cNvSpPr>
          <p:nvPr>
            <p:ph type="title"/>
          </p:nvPr>
        </p:nvSpPr>
        <p:spPr/>
        <p:txBody>
          <a:bodyPr/>
          <a:lstStyle/>
          <a:p>
            <a:r>
              <a:rPr lang="fr-FR" dirty="0"/>
              <a:t>Inaccomplissement de l’histoire ? Ou pas…  </a:t>
            </a:r>
          </a:p>
        </p:txBody>
      </p:sp>
      <p:sp>
        <p:nvSpPr>
          <p:cNvPr id="3" name="Espace réservé du contenu 2">
            <a:extLst>
              <a:ext uri="{FF2B5EF4-FFF2-40B4-BE49-F238E27FC236}">
                <a16:creationId xmlns:a16="http://schemas.microsoft.com/office/drawing/2014/main" id="{F2F7485B-C895-46B6-B244-3497B84535DE}"/>
              </a:ext>
            </a:extLst>
          </p:cNvPr>
          <p:cNvSpPr>
            <a:spLocks noGrp="1"/>
          </p:cNvSpPr>
          <p:nvPr>
            <p:ph idx="1"/>
          </p:nvPr>
        </p:nvSpPr>
        <p:spPr>
          <a:xfrm>
            <a:off x="138289" y="2187574"/>
            <a:ext cx="6172200" cy="4351338"/>
          </a:xfrm>
        </p:spPr>
        <p:txBody>
          <a:bodyPr>
            <a:normAutofit fontScale="85000" lnSpcReduction="20000"/>
          </a:bodyPr>
          <a:lstStyle/>
          <a:p>
            <a:r>
              <a:rPr lang="fr-FR" b="1" dirty="0"/>
              <a:t>Le voyage a eu pour les 2 personnage une dimension initiatique de formation de l’individu. </a:t>
            </a:r>
          </a:p>
          <a:p>
            <a:r>
              <a:rPr lang="fr-FR" dirty="0"/>
              <a:t>Si Pauline a appris à Angelo comment aimer… </a:t>
            </a:r>
          </a:p>
          <a:p>
            <a:pPr marL="0" indent="0">
              <a:buNone/>
            </a:pPr>
            <a:r>
              <a:rPr lang="fr-FR" dirty="0"/>
              <a:t>… Pauline restait une aristocrate courageuse mais soucieuses de convenances sociales, Angelo lui a appris l’esprit d’aventure et la nécessité de s’engager dans l’histoire (révolution). </a:t>
            </a:r>
          </a:p>
          <a:p>
            <a:pPr marL="0" indent="0">
              <a:buNone/>
            </a:pPr>
            <a:endParaRPr lang="fr-FR" dirty="0"/>
          </a:p>
          <a:p>
            <a:pPr marL="0" indent="0">
              <a:buNone/>
            </a:pPr>
            <a:r>
              <a:rPr lang="fr-FR" dirty="0"/>
              <a:t>La fin ouverte laisse supposer que M. de Théus ne s’opposera pas à ce que Pauline rejoigne Angelo dans sa lutte en Italie. </a:t>
            </a:r>
          </a:p>
        </p:txBody>
      </p:sp>
      <p:pic>
        <p:nvPicPr>
          <p:cNvPr id="6" name="Image 5">
            <a:extLst>
              <a:ext uri="{FF2B5EF4-FFF2-40B4-BE49-F238E27FC236}">
                <a16:creationId xmlns:a16="http://schemas.microsoft.com/office/drawing/2014/main" id="{3FDC8D48-6992-4BF9-9626-48B86ED92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489" y="2187574"/>
            <a:ext cx="5568463" cy="3479623"/>
          </a:xfrm>
          <a:prstGeom prst="rect">
            <a:avLst/>
          </a:prstGeom>
        </p:spPr>
      </p:pic>
    </p:spTree>
    <p:extLst>
      <p:ext uri="{BB962C8B-B14F-4D97-AF65-F5344CB8AC3E}">
        <p14:creationId xmlns:p14="http://schemas.microsoft.com/office/powerpoint/2010/main" val="2598398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1A4A9-9C05-45E9-8FC4-1E483CF8ED91}"/>
              </a:ext>
            </a:extLst>
          </p:cNvPr>
          <p:cNvSpPr>
            <a:spLocks noGrp="1"/>
          </p:cNvSpPr>
          <p:nvPr>
            <p:ph type="title"/>
          </p:nvPr>
        </p:nvSpPr>
        <p:spPr/>
        <p:txBody>
          <a:bodyPr/>
          <a:lstStyle/>
          <a:p>
            <a:r>
              <a:rPr lang="fr-FR" dirty="0"/>
              <a:t>Un voyage intérieur… </a:t>
            </a:r>
          </a:p>
        </p:txBody>
      </p:sp>
      <p:sp>
        <p:nvSpPr>
          <p:cNvPr id="3" name="Espace réservé du contenu 2">
            <a:extLst>
              <a:ext uri="{FF2B5EF4-FFF2-40B4-BE49-F238E27FC236}">
                <a16:creationId xmlns:a16="http://schemas.microsoft.com/office/drawing/2014/main" id="{838258C8-357D-4A82-A62F-6EA5A9DB36A6}"/>
              </a:ext>
            </a:extLst>
          </p:cNvPr>
          <p:cNvSpPr>
            <a:spLocks noGrp="1"/>
          </p:cNvSpPr>
          <p:nvPr>
            <p:ph idx="1"/>
          </p:nvPr>
        </p:nvSpPr>
        <p:spPr/>
        <p:txBody>
          <a:bodyPr>
            <a:normAutofit lnSpcReduction="10000"/>
          </a:bodyPr>
          <a:lstStyle/>
          <a:p>
            <a:pPr>
              <a:buFontTx/>
              <a:buChar char="-"/>
            </a:pPr>
            <a:r>
              <a:rPr lang="fr-FR" dirty="0"/>
              <a:t>Premier palier : découverte de l’horreur et de l’absurdité du monde = peur et fuite (vitesse de la survie).= première partie</a:t>
            </a:r>
          </a:p>
          <a:p>
            <a:pPr>
              <a:buFontTx/>
              <a:buChar char="-"/>
            </a:pPr>
            <a:r>
              <a:rPr lang="fr-FR" dirty="0"/>
              <a:t>Deuxième palier : découverte de la nécessité de l’amitié et de l’amour, voire du sacrifice. = 2eme partie, I </a:t>
            </a:r>
          </a:p>
          <a:p>
            <a:pPr>
              <a:buFontTx/>
              <a:buChar char="-"/>
            </a:pPr>
            <a:r>
              <a:rPr lang="fr-FR" dirty="0"/>
              <a:t>Troisième parlier : l’amour se fortifie en s’étendant à ses semblables et en bouleversant les cadres sociaux (libération des autres prisonniers, révolution) = 2eme partie, II. </a:t>
            </a:r>
          </a:p>
          <a:p>
            <a:pPr>
              <a:buFontTx/>
              <a:buChar char="-"/>
            </a:pPr>
            <a:endParaRPr lang="fr-FR" dirty="0"/>
          </a:p>
          <a:p>
            <a:pPr marL="0" indent="0">
              <a:buNone/>
            </a:pPr>
            <a:r>
              <a:rPr lang="fr-FR" dirty="0"/>
              <a:t>Ainsi on dépasse la simple mentalité humaine pour devenir « ange » (Angelo en italien). </a:t>
            </a:r>
          </a:p>
        </p:txBody>
      </p:sp>
    </p:spTree>
    <p:extLst>
      <p:ext uri="{BB962C8B-B14F-4D97-AF65-F5344CB8AC3E}">
        <p14:creationId xmlns:p14="http://schemas.microsoft.com/office/powerpoint/2010/main" val="3457688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4976332-D60F-4D75-9E88-0478B43CC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06461"/>
            <a:ext cx="10828738" cy="5088013"/>
          </a:xfrm>
          <a:prstGeom prst="rect">
            <a:avLst/>
          </a:prstGeom>
        </p:spPr>
      </p:pic>
      <p:sp>
        <p:nvSpPr>
          <p:cNvPr id="2" name="Titre 1">
            <a:extLst>
              <a:ext uri="{FF2B5EF4-FFF2-40B4-BE49-F238E27FC236}">
                <a16:creationId xmlns:a16="http://schemas.microsoft.com/office/drawing/2014/main" id="{FF6706C4-E57D-4C84-A1B9-7600E09A7039}"/>
              </a:ext>
            </a:extLst>
          </p:cNvPr>
          <p:cNvSpPr>
            <a:spLocks noGrp="1"/>
          </p:cNvSpPr>
          <p:nvPr>
            <p:ph type="title"/>
          </p:nvPr>
        </p:nvSpPr>
        <p:spPr/>
        <p:txBody>
          <a:bodyPr/>
          <a:lstStyle/>
          <a:p>
            <a:r>
              <a:rPr lang="fr-FR" dirty="0"/>
              <a:t>IV. Bilan. Correction de l’EP </a:t>
            </a:r>
          </a:p>
        </p:txBody>
      </p:sp>
      <p:sp>
        <p:nvSpPr>
          <p:cNvPr id="3" name="Espace réservé du contenu 2">
            <a:extLst>
              <a:ext uri="{FF2B5EF4-FFF2-40B4-BE49-F238E27FC236}">
                <a16:creationId xmlns:a16="http://schemas.microsoft.com/office/drawing/2014/main" id="{1212AA9C-6BD9-4F8D-8542-81A6E45BDDFE}"/>
              </a:ext>
            </a:extLst>
          </p:cNvPr>
          <p:cNvSpPr>
            <a:spLocks noGrp="1"/>
          </p:cNvSpPr>
          <p:nvPr>
            <p:ph idx="1"/>
          </p:nvPr>
        </p:nvSpPr>
        <p:spPr>
          <a:xfrm>
            <a:off x="838200" y="5079999"/>
            <a:ext cx="10515600" cy="1412875"/>
          </a:xfrm>
        </p:spPr>
        <p:txBody>
          <a:bodyPr/>
          <a:lstStyle/>
          <a:p>
            <a:r>
              <a:rPr lang="fr-FR" b="1" dirty="0">
                <a:solidFill>
                  <a:schemeClr val="bg1"/>
                </a:solidFill>
              </a:rPr>
              <a:t>Plan : « Le hussard sur le toit nous présente-t-il dans le voyage un éloge de la vitesse, ou bien d’une intensité de la vie qui peut s’accomplir dans la lenteur et le quotidien ? »</a:t>
            </a:r>
            <a:endParaRPr lang="fr-FR" dirty="0">
              <a:solidFill>
                <a:schemeClr val="bg1"/>
              </a:solidFill>
            </a:endParaRPr>
          </a:p>
          <a:p>
            <a:endParaRPr lang="fr-FR" dirty="0"/>
          </a:p>
        </p:txBody>
      </p:sp>
    </p:spTree>
    <p:extLst>
      <p:ext uri="{BB962C8B-B14F-4D97-AF65-F5344CB8AC3E}">
        <p14:creationId xmlns:p14="http://schemas.microsoft.com/office/powerpoint/2010/main" val="3241616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8F9943-6180-4294-B052-F11C1C4F3F3C}"/>
              </a:ext>
            </a:extLst>
          </p:cNvPr>
          <p:cNvSpPr>
            <a:spLocks noGrp="1"/>
          </p:cNvSpPr>
          <p:nvPr>
            <p:ph type="title"/>
          </p:nvPr>
        </p:nvSpPr>
        <p:spPr/>
        <p:txBody>
          <a:bodyPr/>
          <a:lstStyle/>
          <a:p>
            <a:r>
              <a:rPr lang="fr-FR" dirty="0"/>
              <a:t>Réponse proposée à la problématique</a:t>
            </a:r>
          </a:p>
        </p:txBody>
      </p:sp>
      <p:sp>
        <p:nvSpPr>
          <p:cNvPr id="3" name="Espace réservé du contenu 2">
            <a:extLst>
              <a:ext uri="{FF2B5EF4-FFF2-40B4-BE49-F238E27FC236}">
                <a16:creationId xmlns:a16="http://schemas.microsoft.com/office/drawing/2014/main" id="{294B48A2-2B79-4615-B87C-13C3471A3EBB}"/>
              </a:ext>
            </a:extLst>
          </p:cNvPr>
          <p:cNvSpPr>
            <a:spLocks noGrp="1"/>
          </p:cNvSpPr>
          <p:nvPr>
            <p:ph idx="1"/>
          </p:nvPr>
        </p:nvSpPr>
        <p:spPr/>
        <p:txBody>
          <a:bodyPr/>
          <a:lstStyle/>
          <a:p>
            <a:r>
              <a:rPr lang="fr-FR" dirty="0" err="1"/>
              <a:t>Rappeneau</a:t>
            </a:r>
            <a:r>
              <a:rPr lang="fr-FR" dirty="0"/>
              <a:t> et ses scénaristes semblent nous indiquer que, pour être intense, la vie ne doit pas être une fuite éperdue et égoïste devant la peur de la mort et la crainte du manque,</a:t>
            </a:r>
          </a:p>
          <a:p>
            <a:r>
              <a:rPr lang="fr-FR" dirty="0"/>
              <a:t>… mais bien plutôt une alternance de moments de réflexions plus lents où se construit la vie intérieure, et de moments d’action rapides où l’humain s’accomplit dans ses actes. </a:t>
            </a:r>
          </a:p>
          <a:p>
            <a:r>
              <a:rPr lang="fr-FR" dirty="0"/>
              <a:t>Ainsi, dans ce tempo juste, l’humanité peut-elle éviter à la fois la stagnation et l’immobilité, de même que la vitesse insensée. </a:t>
            </a:r>
          </a:p>
        </p:txBody>
      </p:sp>
    </p:spTree>
    <p:extLst>
      <p:ext uri="{BB962C8B-B14F-4D97-AF65-F5344CB8AC3E}">
        <p14:creationId xmlns:p14="http://schemas.microsoft.com/office/powerpoint/2010/main" val="4202578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0AD92C-A452-4206-8706-61B834B275D0}"/>
              </a:ext>
            </a:extLst>
          </p:cNvPr>
          <p:cNvSpPr>
            <a:spLocks noGrp="1"/>
          </p:cNvSpPr>
          <p:nvPr>
            <p:ph type="title"/>
          </p:nvPr>
        </p:nvSpPr>
        <p:spPr/>
        <p:txBody>
          <a:bodyPr/>
          <a:lstStyle/>
          <a:p>
            <a:r>
              <a:rPr lang="fr-FR" dirty="0"/>
              <a:t>I. Trop vite ou trop lent ? Deux impasses… </a:t>
            </a:r>
          </a:p>
        </p:txBody>
      </p:sp>
      <p:sp>
        <p:nvSpPr>
          <p:cNvPr id="3" name="Espace réservé du contenu 2">
            <a:extLst>
              <a:ext uri="{FF2B5EF4-FFF2-40B4-BE49-F238E27FC236}">
                <a16:creationId xmlns:a16="http://schemas.microsoft.com/office/drawing/2014/main" id="{D4E865C8-17BC-461B-8EE9-84EB10E5763F}"/>
              </a:ext>
            </a:extLst>
          </p:cNvPr>
          <p:cNvSpPr>
            <a:spLocks noGrp="1"/>
          </p:cNvSpPr>
          <p:nvPr>
            <p:ph idx="1"/>
          </p:nvPr>
        </p:nvSpPr>
        <p:spPr/>
        <p:txBody>
          <a:bodyPr/>
          <a:lstStyle/>
          <a:p>
            <a:r>
              <a:rPr lang="fr-FR" dirty="0"/>
              <a:t>1. d’une lenteur funeste </a:t>
            </a:r>
          </a:p>
          <a:p>
            <a:r>
              <a:rPr lang="fr-FR" dirty="0"/>
              <a:t>- lenteur et figement de la société de la Restauration. </a:t>
            </a:r>
          </a:p>
          <a:p>
            <a:r>
              <a:rPr lang="fr-FR" dirty="0"/>
              <a:t>Société agraire bloquée sur les villages </a:t>
            </a:r>
          </a:p>
          <a:p>
            <a:r>
              <a:rPr lang="fr-FR" dirty="0"/>
              <a:t>2. d’une vitesse destructrice (1) : la maladie </a:t>
            </a:r>
          </a:p>
          <a:p>
            <a:r>
              <a:rPr lang="fr-FR" dirty="0"/>
              <a:t>-le choléra détruit cette société en imposant un destin apparemment inévitable du fait de la propagation de la pandémie.  </a:t>
            </a:r>
          </a:p>
          <a:p>
            <a:r>
              <a:rPr lang="fr-FR" dirty="0"/>
              <a:t>3. d’une vitesse destructive (2) l’urgence de la survie </a:t>
            </a:r>
          </a:p>
          <a:p>
            <a:r>
              <a:rPr lang="fr-FR" dirty="0"/>
              <a:t>La peur de mourir fait ressortir les instincts de survie les plus vils en raison de l’urgence, chez les pauvres comme chez les privilégiés</a:t>
            </a:r>
          </a:p>
        </p:txBody>
      </p:sp>
    </p:spTree>
    <p:extLst>
      <p:ext uri="{BB962C8B-B14F-4D97-AF65-F5344CB8AC3E}">
        <p14:creationId xmlns:p14="http://schemas.microsoft.com/office/powerpoint/2010/main" val="3705452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588CF9-655A-44DC-911F-39A9F0F57772}"/>
              </a:ext>
            </a:extLst>
          </p:cNvPr>
          <p:cNvSpPr>
            <a:spLocks noGrp="1"/>
          </p:cNvSpPr>
          <p:nvPr>
            <p:ph type="title"/>
          </p:nvPr>
        </p:nvSpPr>
        <p:spPr/>
        <p:txBody>
          <a:bodyPr>
            <a:normAutofit fontScale="90000"/>
          </a:bodyPr>
          <a:lstStyle/>
          <a:p>
            <a:r>
              <a:rPr lang="fr-FR" dirty="0"/>
              <a:t>II. Vitesse et lenteur modérées comme la clé de la survie et de la progression spirituelles: ou l’urgence de vivre  </a:t>
            </a:r>
          </a:p>
        </p:txBody>
      </p:sp>
      <p:sp>
        <p:nvSpPr>
          <p:cNvPr id="3" name="Espace réservé du contenu 2">
            <a:extLst>
              <a:ext uri="{FF2B5EF4-FFF2-40B4-BE49-F238E27FC236}">
                <a16:creationId xmlns:a16="http://schemas.microsoft.com/office/drawing/2014/main" id="{43D0B947-EAE7-4926-8E08-A71C8A67D220}"/>
              </a:ext>
            </a:extLst>
          </p:cNvPr>
          <p:cNvSpPr>
            <a:spLocks noGrp="1"/>
          </p:cNvSpPr>
          <p:nvPr>
            <p:ph idx="1"/>
          </p:nvPr>
        </p:nvSpPr>
        <p:spPr/>
        <p:txBody>
          <a:bodyPr>
            <a:normAutofit fontScale="85000" lnSpcReduction="20000"/>
          </a:bodyPr>
          <a:lstStyle/>
          <a:p>
            <a:pPr marL="514350" indent="-514350">
              <a:buAutoNum type="arabicPeriod"/>
            </a:pPr>
            <a:r>
              <a:rPr lang="fr-FR" dirty="0"/>
              <a:t>La lenteur nécessaire </a:t>
            </a:r>
          </a:p>
          <a:p>
            <a:pPr marL="0" indent="0">
              <a:buNone/>
            </a:pPr>
            <a:r>
              <a:rPr lang="fr-FR" dirty="0"/>
              <a:t>Nécessaire à Pauline et à Angelo pour mieux se connaître, échanger des idées, et évoluer (Pauline apprend l’action efficace, Angelo apprend l’amour, tous deux tracent les plans de leur aventure). </a:t>
            </a:r>
          </a:p>
          <a:p>
            <a:pPr marL="0" indent="0">
              <a:buNone/>
            </a:pPr>
            <a:r>
              <a:rPr lang="fr-FR" dirty="0"/>
              <a:t>2. Le goût de l’aventure</a:t>
            </a:r>
          </a:p>
          <a:p>
            <a:pPr marL="0" indent="0">
              <a:buNone/>
            </a:pPr>
            <a:r>
              <a:rPr lang="fr-FR" dirty="0"/>
              <a:t>Toutefois ces moments de lenteur ne seraient rien si les personnages ne s’accomplissaient pas dans l’action réelle, au sacrifice de leur propre vie. </a:t>
            </a:r>
          </a:p>
          <a:p>
            <a:pPr marL="0" indent="0">
              <a:buNone/>
            </a:pPr>
            <a:r>
              <a:rPr lang="fr-FR" dirty="0"/>
              <a:t>3. Le refus de la vie immobile</a:t>
            </a:r>
          </a:p>
          <a:p>
            <a:pPr marL="0" indent="0">
              <a:buNone/>
            </a:pPr>
            <a:r>
              <a:rPr lang="fr-FR" dirty="0"/>
              <a:t>Ainsi, si le choléra est une menace, il est aussi une chance parce qu’ils permet à deux individus de se libérer des contraintes qui pesaient sur eux pour accomplir leur destin. Nécessaire accélération du temps. </a:t>
            </a:r>
          </a:p>
          <a:p>
            <a:pPr marL="0" indent="0">
              <a:buNone/>
            </a:pPr>
            <a:r>
              <a:rPr lang="fr-FR" dirty="0"/>
              <a:t>Angelo : vie de jeune homme exilé sans amour; Pauline : vie convenable d’épouse aristocratique. </a:t>
            </a:r>
          </a:p>
          <a:p>
            <a:pPr marL="0" indent="0">
              <a:buNone/>
            </a:pPr>
            <a:endParaRPr lang="fr-FR" dirty="0"/>
          </a:p>
        </p:txBody>
      </p:sp>
    </p:spTree>
    <p:extLst>
      <p:ext uri="{BB962C8B-B14F-4D97-AF65-F5344CB8AC3E}">
        <p14:creationId xmlns:p14="http://schemas.microsoft.com/office/powerpoint/2010/main" val="3442348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D97490-F621-437B-9108-1B9F6E4BDD1D}"/>
              </a:ext>
            </a:extLst>
          </p:cNvPr>
          <p:cNvSpPr>
            <a:spLocks noGrp="1"/>
          </p:cNvSpPr>
          <p:nvPr>
            <p:ph type="title"/>
          </p:nvPr>
        </p:nvSpPr>
        <p:spPr/>
        <p:txBody>
          <a:bodyPr/>
          <a:lstStyle/>
          <a:p>
            <a:r>
              <a:rPr lang="fr-FR" dirty="0"/>
              <a:t>Réponse à la problématique</a:t>
            </a:r>
          </a:p>
        </p:txBody>
      </p:sp>
      <p:sp>
        <p:nvSpPr>
          <p:cNvPr id="3" name="Espace réservé du contenu 2">
            <a:extLst>
              <a:ext uri="{FF2B5EF4-FFF2-40B4-BE49-F238E27FC236}">
                <a16:creationId xmlns:a16="http://schemas.microsoft.com/office/drawing/2014/main" id="{58654E8F-10BD-4168-81E2-36F445D144A6}"/>
              </a:ext>
            </a:extLst>
          </p:cNvPr>
          <p:cNvSpPr>
            <a:spLocks noGrp="1"/>
          </p:cNvSpPr>
          <p:nvPr>
            <p:ph idx="1"/>
          </p:nvPr>
        </p:nvSpPr>
        <p:spPr/>
        <p:txBody>
          <a:bodyPr/>
          <a:lstStyle/>
          <a:p>
            <a:r>
              <a:rPr lang="fr-FR" dirty="0"/>
              <a:t>Le HST n’est pas tant un éloge de la vitesse en elle-même, que de la capacité humaine à s’adapter pour faire face à de nouveaux défis, en supposant qu’agir a à la fois une dimension rationnelle (prévoir, faire des plan), d’affirmation courageuse de soi (refus de la peur) et d’altruisme. </a:t>
            </a:r>
          </a:p>
          <a:p>
            <a:r>
              <a:rPr lang="fr-FR" dirty="0"/>
              <a:t>Si l’urgence de la maladie, le choléra, pousse certains dans une logique égoïste de survie, il permet à Pauline et Angelo d’accomplir leur héroïsme et de se libérer. </a:t>
            </a:r>
          </a:p>
        </p:txBody>
      </p:sp>
    </p:spTree>
    <p:extLst>
      <p:ext uri="{BB962C8B-B14F-4D97-AF65-F5344CB8AC3E}">
        <p14:creationId xmlns:p14="http://schemas.microsoft.com/office/powerpoint/2010/main" val="23073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6B6B2B-A460-41A9-9CF5-D5F884A824BA}"/>
              </a:ext>
            </a:extLst>
          </p:cNvPr>
          <p:cNvSpPr>
            <a:spLocks noGrp="1"/>
          </p:cNvSpPr>
          <p:nvPr>
            <p:ph type="title"/>
          </p:nvPr>
        </p:nvSpPr>
        <p:spPr/>
        <p:txBody>
          <a:bodyPr/>
          <a:lstStyle/>
          <a:p>
            <a:r>
              <a:rPr lang="fr-FR" dirty="0"/>
              <a:t>L’œuvre étudiée</a:t>
            </a:r>
          </a:p>
        </p:txBody>
      </p:sp>
      <p:sp>
        <p:nvSpPr>
          <p:cNvPr id="3" name="Espace réservé du contenu 2">
            <a:extLst>
              <a:ext uri="{FF2B5EF4-FFF2-40B4-BE49-F238E27FC236}">
                <a16:creationId xmlns:a16="http://schemas.microsoft.com/office/drawing/2014/main" id="{F633E1A7-88EA-4984-B15F-A9A6E8310603}"/>
              </a:ext>
            </a:extLst>
          </p:cNvPr>
          <p:cNvSpPr>
            <a:spLocks noGrp="1"/>
          </p:cNvSpPr>
          <p:nvPr>
            <p:ph idx="1"/>
          </p:nvPr>
        </p:nvSpPr>
        <p:spPr>
          <a:xfrm>
            <a:off x="838201" y="1825625"/>
            <a:ext cx="6251222" cy="4351338"/>
          </a:xfrm>
        </p:spPr>
        <p:txBody>
          <a:bodyPr/>
          <a:lstStyle/>
          <a:p>
            <a:r>
              <a:rPr lang="fr-FR" dirty="0"/>
              <a:t>Dans ce cours, nous aimerons poser la question à partir d’un film d’aventure, </a:t>
            </a:r>
          </a:p>
          <a:p>
            <a:r>
              <a:rPr lang="fr-FR" u="sng" dirty="0"/>
              <a:t>Le Hussard sur le toit</a:t>
            </a:r>
            <a:r>
              <a:rPr lang="fr-FR" dirty="0"/>
              <a:t>, de Jean-Paul </a:t>
            </a:r>
            <a:r>
              <a:rPr lang="fr-FR" dirty="0" err="1"/>
              <a:t>Rappenaud</a:t>
            </a:r>
            <a:r>
              <a:rPr lang="fr-FR" dirty="0"/>
              <a:t> (1995), César du meilleur </a:t>
            </a:r>
            <a:r>
              <a:rPr lang="fr-FR" dirty="0" err="1"/>
              <a:t>fim</a:t>
            </a:r>
            <a:r>
              <a:rPr lang="fr-FR" dirty="0"/>
              <a:t> et de la meilleure actrice (1996) pour Juliette Binoche. </a:t>
            </a:r>
          </a:p>
        </p:txBody>
      </p:sp>
      <p:pic>
        <p:nvPicPr>
          <p:cNvPr id="5" name="Image 4">
            <a:extLst>
              <a:ext uri="{FF2B5EF4-FFF2-40B4-BE49-F238E27FC236}">
                <a16:creationId xmlns:a16="http://schemas.microsoft.com/office/drawing/2014/main" id="{E32C51C8-2F7D-472B-9B03-C9F814C6B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4439" y="1151467"/>
            <a:ext cx="4597561" cy="2974622"/>
          </a:xfrm>
          <a:prstGeom prst="rect">
            <a:avLst/>
          </a:prstGeom>
        </p:spPr>
      </p:pic>
    </p:spTree>
    <p:extLst>
      <p:ext uri="{BB962C8B-B14F-4D97-AF65-F5344CB8AC3E}">
        <p14:creationId xmlns:p14="http://schemas.microsoft.com/office/powerpoint/2010/main" val="716552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41CAE5-4289-4636-B980-36A0CCC03C92}"/>
              </a:ext>
            </a:extLst>
          </p:cNvPr>
          <p:cNvSpPr>
            <a:spLocks noGrp="1"/>
          </p:cNvSpPr>
          <p:nvPr>
            <p:ph type="title"/>
          </p:nvPr>
        </p:nvSpPr>
        <p:spPr/>
        <p:txBody>
          <a:bodyPr/>
          <a:lstStyle/>
          <a:p>
            <a:r>
              <a:rPr lang="fr-FR" dirty="0"/>
              <a:t>Plan </a:t>
            </a:r>
          </a:p>
        </p:txBody>
      </p:sp>
      <p:sp>
        <p:nvSpPr>
          <p:cNvPr id="3" name="Espace réservé du contenu 2">
            <a:extLst>
              <a:ext uri="{FF2B5EF4-FFF2-40B4-BE49-F238E27FC236}">
                <a16:creationId xmlns:a16="http://schemas.microsoft.com/office/drawing/2014/main" id="{54867E4A-F32C-45EB-BC4B-518C21BC2E1C}"/>
              </a:ext>
            </a:extLst>
          </p:cNvPr>
          <p:cNvSpPr>
            <a:spLocks noGrp="1"/>
          </p:cNvSpPr>
          <p:nvPr>
            <p:ph idx="1"/>
          </p:nvPr>
        </p:nvSpPr>
        <p:spPr/>
        <p:txBody>
          <a:bodyPr/>
          <a:lstStyle/>
          <a:p>
            <a:pPr marL="571500" indent="-571500">
              <a:buAutoNum type="romanUcPeriod"/>
            </a:pPr>
            <a:r>
              <a:rPr lang="fr-FR" dirty="0"/>
              <a:t>Brève présentation </a:t>
            </a:r>
          </a:p>
          <a:p>
            <a:pPr marL="571500" indent="-571500">
              <a:buAutoNum type="romanUcPeriod"/>
            </a:pPr>
            <a:r>
              <a:rPr lang="fr-FR" dirty="0"/>
              <a:t>Analyse de la première partie du film </a:t>
            </a:r>
          </a:p>
          <a:p>
            <a:pPr marL="571500" indent="-571500">
              <a:buAutoNum type="romanUcPeriod"/>
            </a:pPr>
            <a:r>
              <a:rPr lang="fr-FR" dirty="0"/>
              <a:t>Analyse de la deuxième partie du film</a:t>
            </a:r>
          </a:p>
          <a:p>
            <a:pPr marL="571500" indent="-571500">
              <a:buAutoNum type="romanUcPeriod"/>
            </a:pPr>
            <a:r>
              <a:rPr lang="fr-FR" dirty="0"/>
              <a:t>Synthèse de l’apport du film à notre réflexion sur le thème «  L’invitation au voyage »</a:t>
            </a:r>
          </a:p>
          <a:p>
            <a:pPr marL="571500" indent="-571500">
              <a:buAutoNum type="romanUcPeriod"/>
            </a:pPr>
            <a:r>
              <a:rPr lang="fr-FR" dirty="0"/>
              <a:t>Exemple </a:t>
            </a:r>
            <a:r>
              <a:rPr lang="fr-FR"/>
              <a:t>d’écriture personnelle sur le film. </a:t>
            </a:r>
            <a:endParaRPr lang="fr-FR" dirty="0"/>
          </a:p>
        </p:txBody>
      </p:sp>
    </p:spTree>
    <p:extLst>
      <p:ext uri="{BB962C8B-B14F-4D97-AF65-F5344CB8AC3E}">
        <p14:creationId xmlns:p14="http://schemas.microsoft.com/office/powerpoint/2010/main" val="78933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534708-7CE4-4991-9CE9-F37A6DB9931A}"/>
              </a:ext>
            </a:extLst>
          </p:cNvPr>
          <p:cNvSpPr>
            <a:spLocks noGrp="1"/>
          </p:cNvSpPr>
          <p:nvPr>
            <p:ph type="title"/>
          </p:nvPr>
        </p:nvSpPr>
        <p:spPr/>
        <p:txBody>
          <a:bodyPr/>
          <a:lstStyle/>
          <a:p>
            <a:r>
              <a:rPr lang="fr-FR" dirty="0"/>
              <a:t>I. Brève présentation </a:t>
            </a:r>
          </a:p>
        </p:txBody>
      </p:sp>
      <p:sp>
        <p:nvSpPr>
          <p:cNvPr id="3" name="Espace réservé du contenu 2">
            <a:extLst>
              <a:ext uri="{FF2B5EF4-FFF2-40B4-BE49-F238E27FC236}">
                <a16:creationId xmlns:a16="http://schemas.microsoft.com/office/drawing/2014/main" id="{E7D46BD2-6FAA-48F2-AD54-81B95B0A3890}"/>
              </a:ext>
            </a:extLst>
          </p:cNvPr>
          <p:cNvSpPr>
            <a:spLocks noGrp="1"/>
          </p:cNvSpPr>
          <p:nvPr>
            <p:ph idx="1"/>
          </p:nvPr>
        </p:nvSpPr>
        <p:spPr>
          <a:xfrm>
            <a:off x="838200" y="1825625"/>
            <a:ext cx="5765800" cy="4351338"/>
          </a:xfrm>
        </p:spPr>
        <p:txBody>
          <a:bodyPr>
            <a:normAutofit fontScale="92500"/>
          </a:bodyPr>
          <a:lstStyle/>
          <a:p>
            <a:r>
              <a:rPr lang="fr-FR" dirty="0"/>
              <a:t>Film de Jean-Paul </a:t>
            </a:r>
            <a:r>
              <a:rPr lang="fr-FR" dirty="0" err="1"/>
              <a:t>Rappenaud</a:t>
            </a:r>
            <a:r>
              <a:rPr lang="fr-FR" dirty="0"/>
              <a:t>, réalisateur peu prolifique, qui s’implique beaucoup dans l’écriture de ses scénarios (il est aussi co-scénariste). </a:t>
            </a:r>
          </a:p>
          <a:p>
            <a:r>
              <a:rPr lang="fr-FR" dirty="0"/>
              <a:t>Il adapte un roman éponyme (du même nom) de Jean Giono. </a:t>
            </a:r>
          </a:p>
          <a:p>
            <a:r>
              <a:rPr lang="fr-FR" dirty="0"/>
              <a:t>Il raconte le voyage en Provence d’un Italien, Angelo lors d’une épidémie de Choléra. Les rôles principaux sont donnés à Olivier Martinez et Juliette </a:t>
            </a:r>
            <a:r>
              <a:rPr lang="fr-FR" dirty="0" err="1"/>
              <a:t>binoche</a:t>
            </a:r>
            <a:r>
              <a:rPr lang="fr-FR" dirty="0"/>
              <a:t>. </a:t>
            </a:r>
          </a:p>
        </p:txBody>
      </p:sp>
      <p:pic>
        <p:nvPicPr>
          <p:cNvPr id="5" name="Image 4">
            <a:extLst>
              <a:ext uri="{FF2B5EF4-FFF2-40B4-BE49-F238E27FC236}">
                <a16:creationId xmlns:a16="http://schemas.microsoft.com/office/drawing/2014/main" id="{48D39254-90D4-4178-861B-22D01A16D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452" y="472193"/>
            <a:ext cx="5913614" cy="5913614"/>
          </a:xfrm>
          <a:prstGeom prst="rect">
            <a:avLst/>
          </a:prstGeom>
        </p:spPr>
      </p:pic>
    </p:spTree>
    <p:extLst>
      <p:ext uri="{BB962C8B-B14F-4D97-AF65-F5344CB8AC3E}">
        <p14:creationId xmlns:p14="http://schemas.microsoft.com/office/powerpoint/2010/main" val="2438625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534708-7CE4-4991-9CE9-F37A6DB9931A}"/>
              </a:ext>
            </a:extLst>
          </p:cNvPr>
          <p:cNvSpPr>
            <a:spLocks noGrp="1"/>
          </p:cNvSpPr>
          <p:nvPr>
            <p:ph type="title"/>
          </p:nvPr>
        </p:nvSpPr>
        <p:spPr/>
        <p:txBody>
          <a:bodyPr/>
          <a:lstStyle/>
          <a:p>
            <a:r>
              <a:rPr lang="fr-FR" dirty="0"/>
              <a:t>L’affiche du film </a:t>
            </a:r>
          </a:p>
        </p:txBody>
      </p:sp>
      <p:sp>
        <p:nvSpPr>
          <p:cNvPr id="3" name="Espace réservé du contenu 2">
            <a:extLst>
              <a:ext uri="{FF2B5EF4-FFF2-40B4-BE49-F238E27FC236}">
                <a16:creationId xmlns:a16="http://schemas.microsoft.com/office/drawing/2014/main" id="{E7D46BD2-6FAA-48F2-AD54-81B95B0A3890}"/>
              </a:ext>
            </a:extLst>
          </p:cNvPr>
          <p:cNvSpPr>
            <a:spLocks noGrp="1"/>
          </p:cNvSpPr>
          <p:nvPr>
            <p:ph idx="1"/>
          </p:nvPr>
        </p:nvSpPr>
        <p:spPr>
          <a:xfrm>
            <a:off x="838200" y="1825625"/>
            <a:ext cx="5765800" cy="4351338"/>
          </a:xfrm>
        </p:spPr>
        <p:txBody>
          <a:bodyPr>
            <a:normAutofit/>
          </a:bodyPr>
          <a:lstStyle/>
          <a:p>
            <a:pPr marL="0" indent="0">
              <a:buNone/>
            </a:pPr>
            <a:endParaRPr lang="fr-FR" dirty="0"/>
          </a:p>
        </p:txBody>
      </p:sp>
      <p:pic>
        <p:nvPicPr>
          <p:cNvPr id="5" name="Image 4">
            <a:extLst>
              <a:ext uri="{FF2B5EF4-FFF2-40B4-BE49-F238E27FC236}">
                <a16:creationId xmlns:a16="http://schemas.microsoft.com/office/drawing/2014/main" id="{48D39254-90D4-4178-861B-22D01A16D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1562" y="263348"/>
            <a:ext cx="6602237" cy="6602237"/>
          </a:xfrm>
          <a:prstGeom prst="rect">
            <a:avLst/>
          </a:prstGeom>
        </p:spPr>
      </p:pic>
    </p:spTree>
    <p:extLst>
      <p:ext uri="{BB962C8B-B14F-4D97-AF65-F5344CB8AC3E}">
        <p14:creationId xmlns:p14="http://schemas.microsoft.com/office/powerpoint/2010/main" val="319135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534708-7CE4-4991-9CE9-F37A6DB9931A}"/>
              </a:ext>
            </a:extLst>
          </p:cNvPr>
          <p:cNvSpPr>
            <a:spLocks noGrp="1"/>
          </p:cNvSpPr>
          <p:nvPr>
            <p:ph type="title"/>
          </p:nvPr>
        </p:nvSpPr>
        <p:spPr/>
        <p:txBody>
          <a:bodyPr/>
          <a:lstStyle/>
          <a:p>
            <a:r>
              <a:rPr lang="fr-FR" dirty="0"/>
              <a:t>L’affiche du film </a:t>
            </a:r>
          </a:p>
        </p:txBody>
      </p:sp>
      <p:sp>
        <p:nvSpPr>
          <p:cNvPr id="3" name="Espace réservé du contenu 2">
            <a:extLst>
              <a:ext uri="{FF2B5EF4-FFF2-40B4-BE49-F238E27FC236}">
                <a16:creationId xmlns:a16="http://schemas.microsoft.com/office/drawing/2014/main" id="{E7D46BD2-6FAA-48F2-AD54-81B95B0A3890}"/>
              </a:ext>
            </a:extLst>
          </p:cNvPr>
          <p:cNvSpPr>
            <a:spLocks noGrp="1"/>
          </p:cNvSpPr>
          <p:nvPr>
            <p:ph idx="1"/>
          </p:nvPr>
        </p:nvSpPr>
        <p:spPr>
          <a:xfrm>
            <a:off x="838200" y="1825625"/>
            <a:ext cx="5765800" cy="4351338"/>
          </a:xfrm>
        </p:spPr>
        <p:txBody>
          <a:bodyPr>
            <a:normAutofit lnSpcReduction="10000"/>
          </a:bodyPr>
          <a:lstStyle/>
          <a:p>
            <a:pPr marL="0" indent="0">
              <a:buNone/>
            </a:pPr>
            <a:r>
              <a:rPr lang="fr-FR" dirty="0"/>
              <a:t>Elle mêle: </a:t>
            </a:r>
          </a:p>
          <a:p>
            <a:pPr marL="0" indent="0">
              <a:buNone/>
            </a:pPr>
            <a:endParaRPr lang="fr-FR" dirty="0"/>
          </a:p>
          <a:p>
            <a:pPr marL="0" indent="0">
              <a:buNone/>
            </a:pPr>
            <a:r>
              <a:rPr lang="fr-FR" dirty="0"/>
              <a:t>-l’image de l’aventure, à travers la rapidité (cheval) et l’amour (couple formé d’Angelo et Pauline).</a:t>
            </a:r>
          </a:p>
          <a:p>
            <a:pPr marL="0" indent="0">
              <a:buNone/>
            </a:pPr>
            <a:endParaRPr lang="fr-FR" dirty="0"/>
          </a:p>
          <a:p>
            <a:pPr marL="0" indent="0">
              <a:buNone/>
            </a:pPr>
            <a:r>
              <a:rPr lang="fr-FR" dirty="0"/>
              <a:t>- l’immobilité des montagnes évoquant le côté immémorial des paysages provençaux : la tradition, la nature… le destin. </a:t>
            </a:r>
          </a:p>
          <a:p>
            <a:pPr marL="0" indent="0">
              <a:buNone/>
            </a:pPr>
            <a:endParaRPr lang="fr-FR" dirty="0"/>
          </a:p>
        </p:txBody>
      </p:sp>
      <p:pic>
        <p:nvPicPr>
          <p:cNvPr id="5" name="Image 4">
            <a:extLst>
              <a:ext uri="{FF2B5EF4-FFF2-40B4-BE49-F238E27FC236}">
                <a16:creationId xmlns:a16="http://schemas.microsoft.com/office/drawing/2014/main" id="{48D39254-90D4-4178-861B-22D01A16D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0" y="0"/>
            <a:ext cx="6602237" cy="6602237"/>
          </a:xfrm>
          <a:prstGeom prst="rect">
            <a:avLst/>
          </a:prstGeom>
        </p:spPr>
      </p:pic>
    </p:spTree>
    <p:extLst>
      <p:ext uri="{BB962C8B-B14F-4D97-AF65-F5344CB8AC3E}">
        <p14:creationId xmlns:p14="http://schemas.microsoft.com/office/powerpoint/2010/main" val="759075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09C331-35C8-4D46-ACCE-305B8B7A55ED}"/>
              </a:ext>
            </a:extLst>
          </p:cNvPr>
          <p:cNvSpPr>
            <a:spLocks noGrp="1"/>
          </p:cNvSpPr>
          <p:nvPr>
            <p:ph type="title"/>
          </p:nvPr>
        </p:nvSpPr>
        <p:spPr/>
        <p:txBody>
          <a:bodyPr/>
          <a:lstStyle/>
          <a:p>
            <a:r>
              <a:rPr lang="fr-FR" dirty="0"/>
              <a:t>II. Analyse de la première partie du film (= première heure)</a:t>
            </a:r>
          </a:p>
        </p:txBody>
      </p:sp>
      <p:sp>
        <p:nvSpPr>
          <p:cNvPr id="3" name="Espace réservé du contenu 2">
            <a:extLst>
              <a:ext uri="{FF2B5EF4-FFF2-40B4-BE49-F238E27FC236}">
                <a16:creationId xmlns:a16="http://schemas.microsoft.com/office/drawing/2014/main" id="{27E405F1-5C87-4D07-A5ED-3A744C3BD98E}"/>
              </a:ext>
            </a:extLst>
          </p:cNvPr>
          <p:cNvSpPr>
            <a:spLocks noGrp="1"/>
          </p:cNvSpPr>
          <p:nvPr>
            <p:ph idx="1"/>
          </p:nvPr>
        </p:nvSpPr>
        <p:spPr/>
        <p:txBody>
          <a:bodyPr>
            <a:normAutofit fontScale="92500" lnSpcReduction="10000"/>
          </a:bodyPr>
          <a:lstStyle/>
          <a:p>
            <a:pPr marL="0" indent="0">
              <a:buNone/>
            </a:pPr>
            <a:r>
              <a:rPr lang="fr-FR" dirty="0"/>
              <a:t>II 1. Séquences 1 à 3 (21 premières minutes) : L’urgence. </a:t>
            </a:r>
          </a:p>
          <a:p>
            <a:pPr marL="0" indent="0">
              <a:buNone/>
            </a:pPr>
            <a:r>
              <a:rPr lang="fr-FR" dirty="0"/>
              <a:t>Une entrée fracassante dans un film d’action ? </a:t>
            </a:r>
          </a:p>
          <a:p>
            <a:pPr marL="0" indent="0">
              <a:buNone/>
            </a:pPr>
            <a:endParaRPr lang="fr-FR" dirty="0"/>
          </a:p>
          <a:p>
            <a:pPr marL="0" indent="0">
              <a:buNone/>
            </a:pPr>
            <a:r>
              <a:rPr lang="fr-FR" dirty="0"/>
              <a:t>Séquence I (nuit). Angelo, qui, en tant que membre du carbonarisme, souhaite réaliser l’unité de l’Italie, se trouve poursuivi par des membres de la police secrète autrichienne, dont son ancien ami Paolo (traître). Il fuit. </a:t>
            </a:r>
          </a:p>
          <a:p>
            <a:pPr marL="0" indent="0">
              <a:buNone/>
            </a:pPr>
            <a:r>
              <a:rPr lang="fr-FR" dirty="0"/>
              <a:t>Séquence II (jour/nuit). Angelo, dans un village, constate tant la trahison de son ami Paolo, ancien carbonaro, que les premiers signes du Choléra. </a:t>
            </a:r>
          </a:p>
          <a:p>
            <a:pPr marL="0" indent="0">
              <a:buNone/>
            </a:pPr>
            <a:r>
              <a:rPr lang="fr-FR" dirty="0"/>
              <a:t>Séquence III (nuit). Ayant à nouveau fui dans la campagne provençale, Angelo arrive dans un village abandonné où un médecin tente vainement de combattre l’épidémie.   </a:t>
            </a:r>
          </a:p>
        </p:txBody>
      </p:sp>
    </p:spTree>
    <p:extLst>
      <p:ext uri="{BB962C8B-B14F-4D97-AF65-F5344CB8AC3E}">
        <p14:creationId xmlns:p14="http://schemas.microsoft.com/office/powerpoint/2010/main" val="264921693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3079</Words>
  <Application>Microsoft Office PowerPoint</Application>
  <PresentationFormat>Grand écran</PresentationFormat>
  <Paragraphs>184</Paragraphs>
  <Slides>38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38</vt:i4>
      </vt:variant>
    </vt:vector>
  </HeadingPairs>
  <TitlesOfParts>
    <vt:vector size="42" baseType="lpstr">
      <vt:lpstr>Arial</vt:lpstr>
      <vt:lpstr>Calibri</vt:lpstr>
      <vt:lpstr>Calibri Light</vt:lpstr>
      <vt:lpstr>Thème Office</vt:lpstr>
      <vt:lpstr>  L’invitation au voyage Cours I Le voyage comme manière de  vite et/ou intensément?</vt:lpstr>
      <vt:lpstr>Problématique </vt:lpstr>
      <vt:lpstr>Présentation PowerPoint</vt:lpstr>
      <vt:lpstr>L’œuvre étudiée</vt:lpstr>
      <vt:lpstr>Plan </vt:lpstr>
      <vt:lpstr>I. Brève présentation </vt:lpstr>
      <vt:lpstr>L’affiche du film </vt:lpstr>
      <vt:lpstr>L’affiche du film </vt:lpstr>
      <vt:lpstr>II. Analyse de la première partie du film (= première heure)</vt:lpstr>
      <vt:lpstr>II. 2. Séquence I </vt:lpstr>
      <vt:lpstr>II. 3. Séquences 2 et 3 </vt:lpstr>
      <vt:lpstr>I. 3. Séquences 2 et 3 (suite)</vt:lpstr>
      <vt:lpstr>Théodore Géricault, Le Radeau de la Méduse, 1819</vt:lpstr>
      <vt:lpstr>Delacroix, la Mort de Sardanapale (1827)</vt:lpstr>
      <vt:lpstr>Présentation PowerPoint</vt:lpstr>
      <vt:lpstr>II. 4. Manosque, ou la sédentarité en crise(séq. 4-8)</vt:lpstr>
      <vt:lpstr>Séq 4-8 (suite)</vt:lpstr>
      <vt:lpstr>Présentation PowerPoint</vt:lpstr>
      <vt:lpstr>Le désespoir du voyageur rejeté ? </vt:lpstr>
      <vt:lpstr>Pourtant, résistance à cette dégradation rapide </vt:lpstr>
      <vt:lpstr>II. 5. fin de la première partie : Angelo reprend le contrôle de son destin </vt:lpstr>
      <vt:lpstr>Un voyage désormais voulu plus que subi ? </vt:lpstr>
      <vt:lpstr>Conclusion première partie </vt:lpstr>
      <vt:lpstr>III. Deuxième partie du film : la victoire sur l’adversité et l’amour naissant</vt:lpstr>
      <vt:lpstr>III. 1. Séquences 13-18 : l’échec apparent de l’alliance entre Pauline et Angelo </vt:lpstr>
      <vt:lpstr>Echec évident ! </vt:lpstr>
      <vt:lpstr>Présentation PowerPoint</vt:lpstr>
      <vt:lpstr>Présentation PowerPoint</vt:lpstr>
      <vt:lpstr>III.2 La victoire face à l’adversité (séquences 19-21)</vt:lpstr>
      <vt:lpstr>Le paradoxe </vt:lpstr>
      <vt:lpstr>Le grand paradoxe de la fin du film…</vt:lpstr>
      <vt:lpstr>Inaccomplissement de l’histoire ? Ou pas…  </vt:lpstr>
      <vt:lpstr>Un voyage intérieur… </vt:lpstr>
      <vt:lpstr>IV. Bilan. Correction de l’EP </vt:lpstr>
      <vt:lpstr>Réponse proposée à la problématique</vt:lpstr>
      <vt:lpstr>I. Trop vite ou trop lent ? Deux impasses… </vt:lpstr>
      <vt:lpstr>II. Vitesse et lenteur modérées comme la clé de la survie et de la progression spirituelles: ou l’urgence de vivre  </vt:lpstr>
      <vt:lpstr>Réponse à la problématique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XI Vivre vite et/ou intensément?</dc:title>
  <dc:creator>Florent Libral</dc:creator>
  <cp:lastModifiedBy>Florent Libral</cp:lastModifiedBy>
  <cp:revision>44</cp:revision>
  <dcterms:created xsi:type="dcterms:W3CDTF">2020-03-24T14:10:09Z</dcterms:created>
  <dcterms:modified xsi:type="dcterms:W3CDTF">2022-11-28T09:22:28Z</dcterms:modified>
</cp:coreProperties>
</file>