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media/image1.jpeg" ContentType="image/jpeg"/>
  <Override PartName="/ppt/media/image23.jpeg" ContentType="image/jpeg"/>
  <Override PartName="/ppt/media/image8.png" ContentType="image/png"/>
  <Override PartName="/ppt/media/image2.jpeg" ContentType="image/jpeg"/>
  <Override PartName="/ppt/media/image27.jpeg" ContentType="image/jpeg"/>
  <Override PartName="/ppt/media/image3.wmf" ContentType="image/x-wmf"/>
  <Override PartName="/ppt/media/image4.jpeg" ContentType="image/jpeg"/>
  <Override PartName="/ppt/media/image11.png" ContentType="image/png"/>
  <Override PartName="/ppt/media/image5.jpeg" ContentType="image/jpeg"/>
  <Override PartName="/ppt/media/image6.png" ContentType="image/png"/>
  <Override PartName="/ppt/media/image9.png" ContentType="image/png"/>
  <Override PartName="/ppt/media/image7.jpeg" ContentType="image/jpeg"/>
  <Override PartName="/ppt/media/image29.jpeg" ContentType="image/jpeg"/>
  <Override PartName="/ppt/media/image10.png" ContentType="image/png"/>
  <Override PartName="/ppt/media/image18.jpeg" ContentType="image/jpeg"/>
  <Override PartName="/ppt/media/image12.png" ContentType="image/pn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22.png" ContentType="image/png"/>
  <Override PartName="/ppt/media/image19.jpeg" ContentType="image/jpeg"/>
  <Override PartName="/ppt/media/image20.jpeg" ContentType="image/jpeg"/>
  <Override PartName="/ppt/media/image21.png" ContentType="image/png"/>
  <Override PartName="/ppt/media/image24.jpeg" ContentType="image/jpeg"/>
  <Override PartName="/ppt/media/image25.jpeg" ContentType="image/jpeg"/>
  <Override PartName="/ppt/media/image26.jpeg" ContentType="image/jpeg"/>
  <Override PartName="/ppt/media/image28.jpeg" ContentType="image/jpeg"/>
  <Override PartName="/ppt/media/image32.png" ContentType="image/png"/>
  <Override PartName="/ppt/media/image30.jpeg" ContentType="image/jpeg"/>
  <Override PartName="/ppt/media/image31.jpeg" ContentType="image/jpeg"/>
  <Override PartName="/ppt/media/image3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2" name="PlaceHolder 4"/>
          <p:cNvSpPr>
            <a:spLocks noGrp="1"/>
          </p:cNvSpPr>
          <p:nvPr>
            <p:ph type="body"/>
          </p:nvPr>
        </p:nvSpPr>
        <p:spPr>
          <a:xfrm>
            <a:off x="622620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3" name="PlaceHolder 5"/>
          <p:cNvSpPr>
            <a:spLocks noGrp="1"/>
          </p:cNvSpPr>
          <p:nvPr>
            <p:ph type="body"/>
          </p:nvPr>
        </p:nvSpPr>
        <p:spPr>
          <a:xfrm>
            <a:off x="83808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8" name="PlaceHolder 5"/>
          <p:cNvSpPr>
            <a:spLocks noGrp="1"/>
          </p:cNvSpPr>
          <p:nvPr>
            <p:ph type="body"/>
          </p:nvPr>
        </p:nvSpPr>
        <p:spPr>
          <a:xfrm>
            <a:off x="794916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40" name="PlaceHolder 7"/>
          <p:cNvSpPr>
            <a:spLocks noGrp="1"/>
          </p:cNvSpPr>
          <p:nvPr>
            <p:ph type="body"/>
          </p:nvPr>
        </p:nvSpPr>
        <p:spPr>
          <a:xfrm>
            <a:off x="83808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51" name="PlaceHolder 2"/>
          <p:cNvSpPr>
            <a:spLocks noGrp="1"/>
          </p:cNvSpPr>
          <p:nvPr>
            <p:ph type="body"/>
          </p:nvPr>
        </p:nvSpPr>
        <p:spPr>
          <a:xfrm>
            <a:off x="83808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52" name="PlaceHolder 3"/>
          <p:cNvSpPr>
            <a:spLocks noGrp="1"/>
          </p:cNvSpPr>
          <p:nvPr>
            <p:ph type="body"/>
          </p:nvPr>
        </p:nvSpPr>
        <p:spPr>
          <a:xfrm>
            <a:off x="622620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56"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57" name="PlaceHolder 3"/>
          <p:cNvSpPr>
            <a:spLocks noGrp="1"/>
          </p:cNvSpPr>
          <p:nvPr>
            <p:ph type="body"/>
          </p:nvPr>
        </p:nvSpPr>
        <p:spPr>
          <a:xfrm>
            <a:off x="83808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58" name="PlaceHolder 4"/>
          <p:cNvSpPr>
            <a:spLocks noGrp="1"/>
          </p:cNvSpPr>
          <p:nvPr>
            <p:ph type="body"/>
          </p:nvPr>
        </p:nvSpPr>
        <p:spPr>
          <a:xfrm>
            <a:off x="622620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60" name="PlaceHolder 2"/>
          <p:cNvSpPr>
            <a:spLocks noGrp="1"/>
          </p:cNvSpPr>
          <p:nvPr>
            <p:ph type="body"/>
          </p:nvPr>
        </p:nvSpPr>
        <p:spPr>
          <a:xfrm>
            <a:off x="83808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61"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62" name="PlaceHolder 4"/>
          <p:cNvSpPr>
            <a:spLocks noGrp="1"/>
          </p:cNvSpPr>
          <p:nvPr>
            <p:ph type="body"/>
          </p:nvPr>
        </p:nvSpPr>
        <p:spPr>
          <a:xfrm>
            <a:off x="622620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64"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65"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66" name="PlaceHolder 4"/>
          <p:cNvSpPr>
            <a:spLocks noGrp="1"/>
          </p:cNvSpPr>
          <p:nvPr>
            <p:ph type="body"/>
          </p:nvPr>
        </p:nvSpPr>
        <p:spPr>
          <a:xfrm>
            <a:off x="838080" y="409824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68" name="PlaceHolder 2"/>
          <p:cNvSpPr>
            <a:spLocks noGrp="1"/>
          </p:cNvSpPr>
          <p:nvPr>
            <p:ph type="body"/>
          </p:nvPr>
        </p:nvSpPr>
        <p:spPr>
          <a:xfrm>
            <a:off x="838080" y="182556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69" name="PlaceHolder 3"/>
          <p:cNvSpPr>
            <a:spLocks noGrp="1"/>
          </p:cNvSpPr>
          <p:nvPr>
            <p:ph type="body"/>
          </p:nvPr>
        </p:nvSpPr>
        <p:spPr>
          <a:xfrm>
            <a:off x="838080" y="409824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71"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3" name="PlaceHolder 4"/>
          <p:cNvSpPr>
            <a:spLocks noGrp="1"/>
          </p:cNvSpPr>
          <p:nvPr>
            <p:ph type="body"/>
          </p:nvPr>
        </p:nvSpPr>
        <p:spPr>
          <a:xfrm>
            <a:off x="622620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4" name="PlaceHolder 5"/>
          <p:cNvSpPr>
            <a:spLocks noGrp="1"/>
          </p:cNvSpPr>
          <p:nvPr>
            <p:ph type="body"/>
          </p:nvPr>
        </p:nvSpPr>
        <p:spPr>
          <a:xfrm>
            <a:off x="83808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76" name="PlaceHolder 2"/>
          <p:cNvSpPr>
            <a:spLocks noGrp="1"/>
          </p:cNvSpPr>
          <p:nvPr>
            <p:ph type="body"/>
          </p:nvPr>
        </p:nvSpPr>
        <p:spPr>
          <a:xfrm>
            <a:off x="83808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7" name="PlaceHolder 3"/>
          <p:cNvSpPr>
            <a:spLocks noGrp="1"/>
          </p:cNvSpPr>
          <p:nvPr>
            <p:ph type="body"/>
          </p:nvPr>
        </p:nvSpPr>
        <p:spPr>
          <a:xfrm>
            <a:off x="439344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8" name="PlaceHolder 4"/>
          <p:cNvSpPr>
            <a:spLocks noGrp="1"/>
          </p:cNvSpPr>
          <p:nvPr>
            <p:ph type="body"/>
          </p:nvPr>
        </p:nvSpPr>
        <p:spPr>
          <a:xfrm>
            <a:off x="794916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9" name="PlaceHolder 5"/>
          <p:cNvSpPr>
            <a:spLocks noGrp="1"/>
          </p:cNvSpPr>
          <p:nvPr>
            <p:ph type="body"/>
          </p:nvPr>
        </p:nvSpPr>
        <p:spPr>
          <a:xfrm>
            <a:off x="794916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80" name="PlaceHolder 6"/>
          <p:cNvSpPr>
            <a:spLocks noGrp="1"/>
          </p:cNvSpPr>
          <p:nvPr>
            <p:ph type="body"/>
          </p:nvPr>
        </p:nvSpPr>
        <p:spPr>
          <a:xfrm>
            <a:off x="439344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81" name="PlaceHolder 7"/>
          <p:cNvSpPr>
            <a:spLocks noGrp="1"/>
          </p:cNvSpPr>
          <p:nvPr>
            <p:ph type="body"/>
          </p:nvPr>
        </p:nvSpPr>
        <p:spPr>
          <a:xfrm>
            <a:off x="83808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16" name="PlaceHolder 3"/>
          <p:cNvSpPr>
            <a:spLocks noGrp="1"/>
          </p:cNvSpPr>
          <p:nvPr>
            <p:ph type="body"/>
          </p:nvPr>
        </p:nvSpPr>
        <p:spPr>
          <a:xfrm>
            <a:off x="83808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17" name="PlaceHolder 4"/>
          <p:cNvSpPr>
            <a:spLocks noGrp="1"/>
          </p:cNvSpPr>
          <p:nvPr>
            <p:ph type="body"/>
          </p:nvPr>
        </p:nvSpPr>
        <p:spPr>
          <a:xfrm>
            <a:off x="622620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rIns="0" tIns="0" bIns="0" anchor="ctr"/>
          <a:p>
            <a:endParaRPr b="0" lang="fr-FR" sz="1800" spc="-1" strike="noStrike">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p>
            <a:pPr algn="ctr">
              <a:lnSpc>
                <a:spcPct val="100000"/>
              </a:lnSpc>
            </a:pPr>
            <a:r>
              <a:rPr b="0" lang="fr-FR" sz="6000" spc="-1" strike="noStrike">
                <a:solidFill>
                  <a:srgbClr val="000000"/>
                </a:solidFill>
                <a:latin typeface="Calibri Light"/>
              </a:rPr>
              <a:t>Modifiez le style du titre</a:t>
            </a:r>
            <a:endParaRPr b="0" lang="fr-FR" sz="6000" spc="-1" strike="noStrike">
              <a:solidFill>
                <a:srgbClr val="000000"/>
              </a:solidFill>
              <a:latin typeface="Calibri"/>
            </a:endParaRPr>
          </a:p>
        </p:txBody>
      </p:sp>
      <p:sp>
        <p:nvSpPr>
          <p:cNvPr id="1" name="PlaceHolder 2"/>
          <p:cNvSpPr>
            <a:spLocks noGrp="1"/>
          </p:cNvSpPr>
          <p:nvPr>
            <p:ph type="dt"/>
          </p:nvPr>
        </p:nvSpPr>
        <p:spPr>
          <a:xfrm>
            <a:off x="838080" y="6356520"/>
            <a:ext cx="2742840" cy="364680"/>
          </a:xfrm>
          <a:prstGeom prst="rect">
            <a:avLst/>
          </a:prstGeom>
        </p:spPr>
        <p:txBody>
          <a:bodyPr anchor="ctr"/>
          <a:p>
            <a:pPr>
              <a:lnSpc>
                <a:spcPct val="100000"/>
              </a:lnSpc>
            </a:pPr>
            <a:fld id="{B1971F79-BDD8-4E3E-A160-73995472998D}" type="datetime">
              <a:rPr b="0" lang="fr-FR" sz="1200" spc="-1" strike="noStrike">
                <a:solidFill>
                  <a:srgbClr val="8b8b8b"/>
                </a:solidFill>
                <a:latin typeface="Calibri"/>
              </a:rPr>
              <a:t>20/05/2020</a:t>
            </a:fld>
            <a:endParaRPr b="0" lang="fr-FR" sz="1200" spc="-1" strike="noStrike">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p>
            <a:endParaRPr b="0" lang="fr-FR" sz="2400" spc="-1" strike="noStrike">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p>
            <a:pPr algn="r">
              <a:lnSpc>
                <a:spcPct val="100000"/>
              </a:lnSpc>
            </a:pPr>
            <a:fld id="{166D9C0B-CD2C-4605-8FCE-730C70F09364}" type="slidenum">
              <a:rPr b="0" lang="fr-FR" sz="1200" spc="-1" strike="noStrike">
                <a:solidFill>
                  <a:srgbClr val="8b8b8b"/>
                </a:solidFill>
                <a:latin typeface="Calibri"/>
              </a:rPr>
              <a:t>1</a:t>
            </a:fld>
            <a:endParaRPr b="0" lang="fr-FR"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800" spc="-1" strike="noStrike">
                <a:solidFill>
                  <a:srgbClr val="000000"/>
                </a:solidFill>
                <a:latin typeface="Calibri"/>
              </a:rPr>
              <a:t>Cliquez pour éditer le format du plan de texte</a:t>
            </a:r>
            <a:endParaRPr b="0" lang="fr-FR"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fr-FR" sz="2000" spc="-1" strike="noStrike">
                <a:solidFill>
                  <a:srgbClr val="000000"/>
                </a:solidFill>
                <a:latin typeface="Calibri"/>
              </a:rPr>
              <a:t>Second niveau de plan</a:t>
            </a:r>
            <a:endParaRPr b="0" lang="fr-FR"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Calibri"/>
              </a:rPr>
              <a:t>Troisième niveau de plan</a:t>
            </a:r>
            <a:endParaRPr b="0" lang="fr-FR"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Calibri"/>
              </a:rPr>
              <a:t>Quatrième niveau de plan</a:t>
            </a:r>
            <a:endParaRPr b="0" lang="fr-FR"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Calibri"/>
              </a:rPr>
              <a:t>Cinquième niveau de plan</a:t>
            </a:r>
            <a:endParaRPr b="0" lang="fr-FR"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Calibri"/>
              </a:rPr>
              <a:t>Sixième niveau de plan</a:t>
            </a:r>
            <a:endParaRPr b="0" lang="fr-FR"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Calibri"/>
              </a:rPr>
              <a:t>Septième niveau de plan</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p>
            <a:pPr>
              <a:lnSpc>
                <a:spcPct val="90000"/>
              </a:lnSpc>
            </a:pPr>
            <a:r>
              <a:rPr b="0" lang="fr-FR" sz="4400" spc="-1" strike="noStrike">
                <a:solidFill>
                  <a:srgbClr val="000000"/>
                </a:solidFill>
                <a:latin typeface="Calibri Light"/>
              </a:rPr>
              <a:t>Modifiez le style du titre</a:t>
            </a:r>
            <a:endParaRPr b="0" lang="fr-FR" sz="4400" spc="-1" strike="noStrike">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p>
            <a:pPr marL="228600" indent="-228240">
              <a:lnSpc>
                <a:spcPct val="100000"/>
              </a:lnSpc>
              <a:spcBef>
                <a:spcPts val="1001"/>
              </a:spcBef>
              <a:buClr>
                <a:srgbClr val="000000"/>
              </a:buClr>
              <a:buFont typeface="Arial"/>
              <a:buChar char="•"/>
            </a:pPr>
            <a:r>
              <a:rPr b="0" lang="fr-FR" sz="2800" spc="-1" strike="noStrike">
                <a:solidFill>
                  <a:srgbClr val="000000"/>
                </a:solidFill>
                <a:latin typeface="Calibri"/>
              </a:rPr>
              <a:t>Cliquez pour modifier les styles du texte du masque</a:t>
            </a:r>
            <a:endParaRPr b="0" lang="fr-FR" sz="2800" spc="-1" strike="noStrike">
              <a:solidFill>
                <a:srgbClr val="000000"/>
              </a:solidFill>
              <a:latin typeface="Calibri"/>
            </a:endParaRPr>
          </a:p>
          <a:p>
            <a:pPr lvl="1" marL="685800" indent="-228240">
              <a:lnSpc>
                <a:spcPct val="100000"/>
              </a:lnSpc>
              <a:spcBef>
                <a:spcPts val="499"/>
              </a:spcBef>
              <a:buClr>
                <a:srgbClr val="000000"/>
              </a:buClr>
              <a:buFont typeface="Arial"/>
              <a:buChar char="•"/>
            </a:pPr>
            <a:r>
              <a:rPr b="0" lang="fr-FR" sz="2400" spc="-1" strike="noStrike">
                <a:solidFill>
                  <a:srgbClr val="000000"/>
                </a:solidFill>
                <a:latin typeface="Calibri"/>
              </a:rPr>
              <a:t>Deuxième niveau</a:t>
            </a:r>
            <a:endParaRPr b="0" lang="fr-FR" sz="2400" spc="-1" strike="noStrike">
              <a:solidFill>
                <a:srgbClr val="000000"/>
              </a:solidFill>
              <a:latin typeface="Calibri"/>
            </a:endParaRPr>
          </a:p>
          <a:p>
            <a:pPr lvl="2" marL="1143000" indent="-228240">
              <a:lnSpc>
                <a:spcPct val="100000"/>
              </a:lnSpc>
              <a:spcBef>
                <a:spcPts val="499"/>
              </a:spcBef>
              <a:buClr>
                <a:srgbClr val="000000"/>
              </a:buClr>
              <a:buFont typeface="Arial"/>
              <a:buChar char="•"/>
            </a:pPr>
            <a:r>
              <a:rPr b="0" lang="fr-FR" sz="2000" spc="-1" strike="noStrike">
                <a:solidFill>
                  <a:srgbClr val="000000"/>
                </a:solidFill>
                <a:latin typeface="Calibri"/>
              </a:rPr>
              <a:t>Troisième niveau</a:t>
            </a:r>
            <a:endParaRPr b="0" lang="fr-FR" sz="2000" spc="-1" strike="noStrike">
              <a:solidFill>
                <a:srgbClr val="000000"/>
              </a:solidFill>
              <a:latin typeface="Calibri"/>
            </a:endParaRPr>
          </a:p>
          <a:p>
            <a:pPr lvl="3" marL="1600200" indent="-228240">
              <a:lnSpc>
                <a:spcPct val="100000"/>
              </a:lnSpc>
              <a:spcBef>
                <a:spcPts val="499"/>
              </a:spcBef>
              <a:buClr>
                <a:srgbClr val="000000"/>
              </a:buClr>
              <a:buFont typeface="Arial"/>
              <a:buChar char="•"/>
            </a:pPr>
            <a:r>
              <a:rPr b="0" lang="fr-FR" sz="1800" spc="-1" strike="noStrike">
                <a:solidFill>
                  <a:srgbClr val="000000"/>
                </a:solidFill>
                <a:latin typeface="Calibri"/>
              </a:rPr>
              <a:t>Quatrième niveau</a:t>
            </a:r>
            <a:endParaRPr b="0" lang="fr-FR" sz="1800" spc="-1" strike="noStrike">
              <a:solidFill>
                <a:srgbClr val="000000"/>
              </a:solidFill>
              <a:latin typeface="Calibri"/>
            </a:endParaRPr>
          </a:p>
          <a:p>
            <a:pPr lvl="4" marL="2057400" indent="-228240">
              <a:lnSpc>
                <a:spcPct val="100000"/>
              </a:lnSpc>
              <a:spcBef>
                <a:spcPts val="499"/>
              </a:spcBef>
              <a:buClr>
                <a:srgbClr val="000000"/>
              </a:buClr>
              <a:buFont typeface="Arial"/>
              <a:buChar char="•"/>
            </a:pPr>
            <a:r>
              <a:rPr b="0" lang="fr-FR" sz="1800" spc="-1" strike="noStrike">
                <a:solidFill>
                  <a:srgbClr val="000000"/>
                </a:solidFill>
                <a:latin typeface="Calibri"/>
              </a:rPr>
              <a:t>Cinquième niveau</a:t>
            </a:r>
            <a:endParaRPr b="0" lang="fr-FR" sz="1800" spc="-1" strike="noStrike">
              <a:solidFill>
                <a:srgbClr val="000000"/>
              </a:solidFill>
              <a:latin typeface="Calibri"/>
            </a:endParaRPr>
          </a:p>
        </p:txBody>
      </p:sp>
      <p:sp>
        <p:nvSpPr>
          <p:cNvPr id="43" name="PlaceHolder 3"/>
          <p:cNvSpPr>
            <a:spLocks noGrp="1"/>
          </p:cNvSpPr>
          <p:nvPr>
            <p:ph type="dt"/>
          </p:nvPr>
        </p:nvSpPr>
        <p:spPr>
          <a:xfrm>
            <a:off x="838080" y="6356520"/>
            <a:ext cx="2742840" cy="364680"/>
          </a:xfrm>
          <a:prstGeom prst="rect">
            <a:avLst/>
          </a:prstGeom>
        </p:spPr>
        <p:txBody>
          <a:bodyPr anchor="ctr"/>
          <a:p>
            <a:pPr>
              <a:lnSpc>
                <a:spcPct val="100000"/>
              </a:lnSpc>
            </a:pPr>
            <a:fld id="{940974C9-6553-4136-A8FE-1DC0D9B26B54}" type="datetime">
              <a:rPr b="0" lang="fr-FR" sz="1200" spc="-1" strike="noStrike">
                <a:solidFill>
                  <a:srgbClr val="8b8b8b"/>
                </a:solidFill>
                <a:latin typeface="Calibri"/>
              </a:rPr>
              <a:t>20/05/2020</a:t>
            </a:fld>
            <a:endParaRPr b="0" lang="fr-FR" sz="1200" spc="-1" strike="noStrike">
              <a:latin typeface="Times New Roman"/>
            </a:endParaRPr>
          </a:p>
        </p:txBody>
      </p:sp>
      <p:sp>
        <p:nvSpPr>
          <p:cNvPr id="44" name="PlaceHolder 4"/>
          <p:cNvSpPr>
            <a:spLocks noGrp="1"/>
          </p:cNvSpPr>
          <p:nvPr>
            <p:ph type="ftr"/>
          </p:nvPr>
        </p:nvSpPr>
        <p:spPr>
          <a:xfrm>
            <a:off x="4038480" y="6356520"/>
            <a:ext cx="4114440" cy="364680"/>
          </a:xfrm>
          <a:prstGeom prst="rect">
            <a:avLst/>
          </a:prstGeom>
        </p:spPr>
        <p:txBody>
          <a:bodyPr anchor="ctr"/>
          <a:p>
            <a:endParaRPr b="0" lang="fr-FR" sz="2400" spc="-1" strike="noStrike">
              <a:latin typeface="Times New Roman"/>
            </a:endParaRPr>
          </a:p>
        </p:txBody>
      </p:sp>
      <p:sp>
        <p:nvSpPr>
          <p:cNvPr id="45" name="PlaceHolder 5"/>
          <p:cNvSpPr>
            <a:spLocks noGrp="1"/>
          </p:cNvSpPr>
          <p:nvPr>
            <p:ph type="sldNum"/>
          </p:nvPr>
        </p:nvSpPr>
        <p:spPr>
          <a:xfrm>
            <a:off x="8610480" y="6356520"/>
            <a:ext cx="2742840" cy="364680"/>
          </a:xfrm>
          <a:prstGeom prst="rect">
            <a:avLst/>
          </a:prstGeom>
        </p:spPr>
        <p:txBody>
          <a:bodyPr anchor="ctr"/>
          <a:p>
            <a:pPr algn="r">
              <a:lnSpc>
                <a:spcPct val="100000"/>
              </a:lnSpc>
            </a:pPr>
            <a:fld id="{7AB7AA85-E42B-40B8-80C5-4DBB4F896695}" type="slidenum">
              <a:rPr b="0" lang="fr-FR" sz="1200" spc="-1" strike="noStrike">
                <a:solidFill>
                  <a:srgbClr val="8b8b8b"/>
                </a:solidFill>
                <a:latin typeface="Calibri"/>
              </a:rPr>
              <a:t>1</a:t>
            </a:fld>
            <a:endParaRPr b="0" lang="fr-FR"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image" Target="../media/image32.png"/><Relationship Id="rId4"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wmf"/><Relationship Id="rId3"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TextShape 1"/>
          <p:cNvSpPr txBox="1"/>
          <p:nvPr/>
        </p:nvSpPr>
        <p:spPr>
          <a:xfrm>
            <a:off x="4955760" y="1122480"/>
            <a:ext cx="5711760" cy="2387160"/>
          </a:xfrm>
          <a:prstGeom prst="rect">
            <a:avLst/>
          </a:prstGeom>
          <a:noFill/>
          <a:ln>
            <a:noFill/>
          </a:ln>
        </p:spPr>
        <p:txBody>
          <a:bodyPr anchor="b"/>
          <a:p>
            <a:pPr algn="ctr">
              <a:lnSpc>
                <a:spcPct val="100000"/>
              </a:lnSpc>
            </a:pPr>
            <a:r>
              <a:rPr b="0" lang="fr-FR" sz="6000" spc="-1" strike="noStrike">
                <a:solidFill>
                  <a:srgbClr val="000000"/>
                </a:solidFill>
                <a:latin typeface="Calibri Light"/>
              </a:rPr>
              <a:t>Cours II</a:t>
            </a:r>
            <a:endParaRPr b="0" lang="fr-FR" sz="6000" spc="-1" strike="noStrike">
              <a:solidFill>
                <a:srgbClr val="000000"/>
              </a:solidFill>
              <a:latin typeface="Calibri"/>
            </a:endParaRPr>
          </a:p>
        </p:txBody>
      </p:sp>
      <p:sp>
        <p:nvSpPr>
          <p:cNvPr id="83" name="TextShape 2"/>
          <p:cNvSpPr txBox="1"/>
          <p:nvPr/>
        </p:nvSpPr>
        <p:spPr>
          <a:xfrm>
            <a:off x="4233240" y="3602160"/>
            <a:ext cx="7224480" cy="3012840"/>
          </a:xfrm>
          <a:prstGeom prst="rect">
            <a:avLst/>
          </a:prstGeom>
          <a:noFill/>
          <a:ln>
            <a:noFill/>
          </a:ln>
        </p:spPr>
        <p:txBody>
          <a:bodyPr>
            <a:normAutofit/>
          </a:bodyPr>
          <a:p>
            <a:pPr algn="ctr">
              <a:lnSpc>
                <a:spcPct val="100000"/>
              </a:lnSpc>
              <a:spcBef>
                <a:spcPts val="1001"/>
              </a:spcBef>
            </a:pPr>
            <a:r>
              <a:rPr b="0" i="1" lang="fr-FR" sz="2400" spc="-1" strike="noStrike">
                <a:solidFill>
                  <a:srgbClr val="000000"/>
                </a:solidFill>
                <a:latin typeface="Calibri"/>
              </a:rPr>
              <a:t>2001, L’Odyssée de l’espace </a:t>
            </a:r>
            <a:r>
              <a:rPr b="0" lang="fr-FR" sz="2400" spc="-1" strike="noStrike">
                <a:solidFill>
                  <a:srgbClr val="000000"/>
                </a:solidFill>
                <a:latin typeface="Calibri"/>
              </a:rPr>
              <a:t>de Stanley KUBRICK</a:t>
            </a:r>
            <a:endParaRPr b="0" lang="fr-FR" sz="2400" spc="-1" strike="noStrike">
              <a:latin typeface="Arial"/>
            </a:endParaRPr>
          </a:p>
          <a:p>
            <a:pPr algn="ctr">
              <a:lnSpc>
                <a:spcPct val="100000"/>
              </a:lnSpc>
              <a:spcBef>
                <a:spcPts val="1001"/>
              </a:spcBef>
            </a:pPr>
            <a:endParaRPr b="0" lang="fr-FR" sz="2400" spc="-1" strike="noStrike">
              <a:latin typeface="Arial"/>
            </a:endParaRPr>
          </a:p>
          <a:p>
            <a:pPr algn="ctr">
              <a:lnSpc>
                <a:spcPct val="100000"/>
              </a:lnSpc>
              <a:spcBef>
                <a:spcPts val="1001"/>
              </a:spcBef>
            </a:pPr>
            <a:r>
              <a:rPr b="0" lang="fr-FR" sz="2400" spc="-1" strike="noStrike">
                <a:solidFill>
                  <a:srgbClr val="000000"/>
                </a:solidFill>
                <a:latin typeface="Calibri"/>
              </a:rPr>
              <a:t>	</a:t>
            </a:r>
            <a:r>
              <a:rPr b="0" lang="fr-FR" sz="2400" spc="-1" strike="noStrike">
                <a:solidFill>
                  <a:srgbClr val="000000"/>
                </a:solidFill>
                <a:latin typeface="Calibri"/>
              </a:rPr>
              <a:t>Le temps, la vitesse, l’histoire : problématisation</a:t>
            </a:r>
            <a:endParaRPr b="0" lang="fr-FR" sz="2400" spc="-1" strike="noStrike">
              <a:latin typeface="Arial"/>
            </a:endParaRPr>
          </a:p>
          <a:p>
            <a:pPr algn="ctr">
              <a:lnSpc>
                <a:spcPct val="100000"/>
              </a:lnSpc>
              <a:spcBef>
                <a:spcPts val="1001"/>
              </a:spcBef>
            </a:pPr>
            <a:r>
              <a:rPr b="0" lang="fr-FR" sz="2400" spc="-1" strike="noStrike">
                <a:solidFill>
                  <a:srgbClr val="000000"/>
                </a:solidFill>
                <a:latin typeface="Calibri"/>
              </a:rPr>
              <a:t>du thème « A toute vitesse »</a:t>
            </a:r>
            <a:endParaRPr b="0" lang="fr-FR" sz="2400" spc="-1" strike="noStrike">
              <a:latin typeface="Arial"/>
            </a:endParaRPr>
          </a:p>
          <a:p>
            <a:pPr algn="ctr">
              <a:lnSpc>
                <a:spcPct val="100000"/>
              </a:lnSpc>
              <a:spcBef>
                <a:spcPts val="1001"/>
              </a:spcBef>
            </a:pPr>
            <a:endParaRPr b="0" lang="fr-FR" sz="2400" spc="-1" strike="noStrike">
              <a:latin typeface="Arial"/>
            </a:endParaRPr>
          </a:p>
          <a:p>
            <a:pPr algn="ctr">
              <a:lnSpc>
                <a:spcPct val="100000"/>
              </a:lnSpc>
              <a:spcBef>
                <a:spcPts val="1001"/>
              </a:spcBef>
            </a:pPr>
            <a:r>
              <a:rPr b="0" lang="fr-FR" sz="2400" spc="-1" strike="noStrike">
                <a:solidFill>
                  <a:srgbClr val="000000"/>
                </a:solidFill>
                <a:latin typeface="Calibri"/>
              </a:rPr>
              <a:t>Deuxième partie et fin </a:t>
            </a:r>
            <a:endParaRPr b="0" lang="fr-FR" sz="2400" spc="-1" strike="noStrike">
              <a:latin typeface="Arial"/>
            </a:endParaRPr>
          </a:p>
        </p:txBody>
      </p:sp>
      <p:pic>
        <p:nvPicPr>
          <p:cNvPr id="84" name="Image 4" descr=""/>
          <p:cNvPicPr/>
          <p:nvPr/>
        </p:nvPicPr>
        <p:blipFill>
          <a:blip r:embed="rId1"/>
          <a:stretch/>
        </p:blipFill>
        <p:spPr>
          <a:xfrm>
            <a:off x="0" y="-2880"/>
            <a:ext cx="4596480" cy="685764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La stagnation suggérée par la lenteur </a:t>
            </a:r>
            <a:endParaRPr b="0" lang="fr-FR" sz="4400" spc="-1" strike="noStrike">
              <a:solidFill>
                <a:srgbClr val="000000"/>
              </a:solidFill>
              <a:latin typeface="Calibri"/>
            </a:endParaRPr>
          </a:p>
        </p:txBody>
      </p:sp>
      <p:sp>
        <p:nvSpPr>
          <p:cNvPr id="116" name="TextShape 2"/>
          <p:cNvSpPr txBox="1"/>
          <p:nvPr/>
        </p:nvSpPr>
        <p:spPr>
          <a:xfrm>
            <a:off x="838080" y="1825560"/>
            <a:ext cx="4241520" cy="4350960"/>
          </a:xfrm>
          <a:prstGeom prst="rect">
            <a:avLst/>
          </a:prstGeom>
          <a:noFill/>
          <a:ln>
            <a:noFill/>
          </a:ln>
        </p:spPr>
        <p:txBody>
          <a:bodyPr/>
          <a:p>
            <a:pPr marL="228600" indent="-228240">
              <a:lnSpc>
                <a:spcPct val="100000"/>
              </a:lnSpc>
              <a:spcBef>
                <a:spcPts val="1001"/>
              </a:spcBef>
              <a:buClr>
                <a:srgbClr val="000000"/>
              </a:buClr>
              <a:buFont typeface="Arial"/>
              <a:buChar char="-"/>
            </a:pPr>
            <a:r>
              <a:rPr b="0" lang="fr-FR" sz="2800" spc="-1" strike="noStrike">
                <a:solidFill>
                  <a:srgbClr val="000000"/>
                </a:solidFill>
                <a:latin typeface="Calibri"/>
              </a:rPr>
              <a:t>Les astronautes semblent ne réaliser que des activités physiques élémentaires (courir, se nourrir)</a:t>
            </a:r>
            <a:endParaRPr b="0" lang="fr-FR" sz="2800" spc="-1" strike="noStrike">
              <a:solidFill>
                <a:srgbClr val="000000"/>
              </a:solidFill>
              <a:latin typeface="Calibri"/>
            </a:endParaRPr>
          </a:p>
          <a:p>
            <a:pPr marL="228600" indent="-228240">
              <a:lnSpc>
                <a:spcPct val="100000"/>
              </a:lnSpc>
              <a:spcBef>
                <a:spcPts val="1001"/>
              </a:spcBef>
              <a:buClr>
                <a:srgbClr val="000000"/>
              </a:buClr>
              <a:buFont typeface="Arial"/>
              <a:buChar char="-"/>
            </a:pPr>
            <a:r>
              <a:rPr b="0" lang="fr-FR" sz="2800" spc="-1" strike="noStrike">
                <a:solidFill>
                  <a:srgbClr val="000000"/>
                </a:solidFill>
                <a:latin typeface="Calibri"/>
              </a:rPr>
              <a:t>Ils semblent s’ennuyer au cours de ce long voyage. </a:t>
            </a:r>
            <a:endParaRPr b="0" lang="fr-FR" sz="2800" spc="-1" strike="noStrike">
              <a:solidFill>
                <a:srgbClr val="000000"/>
              </a:solidFill>
              <a:latin typeface="Calibri"/>
            </a:endParaRPr>
          </a:p>
        </p:txBody>
      </p:sp>
      <p:pic>
        <p:nvPicPr>
          <p:cNvPr id="117" name="Image 4" descr=""/>
          <p:cNvPicPr/>
          <p:nvPr/>
        </p:nvPicPr>
        <p:blipFill>
          <a:blip r:embed="rId1"/>
          <a:stretch/>
        </p:blipFill>
        <p:spPr>
          <a:xfrm>
            <a:off x="5725800" y="1690560"/>
            <a:ext cx="5967720" cy="3421080"/>
          </a:xfrm>
          <a:prstGeom prst="rect">
            <a:avLst/>
          </a:prstGeom>
          <a:ln>
            <a:noFill/>
          </a:ln>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3. 3. La concurrence humain/IA et l’évolution relancée </a:t>
            </a:r>
            <a:endParaRPr b="0" lang="fr-FR" sz="4400" spc="-1" strike="noStrike">
              <a:solidFill>
                <a:srgbClr val="000000"/>
              </a:solidFill>
              <a:latin typeface="Calibri"/>
            </a:endParaRPr>
          </a:p>
        </p:txBody>
      </p:sp>
      <p:sp>
        <p:nvSpPr>
          <p:cNvPr id="119" name="TextShape 2"/>
          <p:cNvSpPr txBox="1"/>
          <p:nvPr/>
        </p:nvSpPr>
        <p:spPr>
          <a:xfrm>
            <a:off x="262440" y="1690560"/>
            <a:ext cx="603648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L’humanité s’est déchargé de tout sur les intelligences artificielles et s’est affaiblie.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A plusieurs reprises l’homme est vaincu par la machine :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-d’abord Frank, lors d’une partie d’échec (victoire symbolique)</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-puis Frank qui perd la vie lors de sa sortie</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-et enfin David, enfermé dans sa capsule spatiale à l’extérieur du vaisseau par HAL après sa propre sortie. </a:t>
            </a:r>
            <a:endParaRPr b="0" lang="fr-FR" sz="2800" spc="-1" strike="noStrike">
              <a:solidFill>
                <a:srgbClr val="000000"/>
              </a:solidFill>
              <a:latin typeface="Calibri"/>
            </a:endParaRPr>
          </a:p>
        </p:txBody>
      </p:sp>
      <p:pic>
        <p:nvPicPr>
          <p:cNvPr id="120" name="Image 4" descr=""/>
          <p:cNvPicPr/>
          <p:nvPr/>
        </p:nvPicPr>
        <p:blipFill>
          <a:blip r:embed="rId1"/>
          <a:stretch/>
        </p:blipFill>
        <p:spPr>
          <a:xfrm>
            <a:off x="7093080" y="1188720"/>
            <a:ext cx="4260240" cy="2764080"/>
          </a:xfrm>
          <a:prstGeom prst="rect">
            <a:avLst/>
          </a:prstGeom>
          <a:ln>
            <a:noFill/>
          </a:ln>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TextShape 1"/>
          <p:cNvSpPr txBox="1"/>
          <p:nvPr/>
        </p:nvSpPr>
        <p:spPr>
          <a:xfrm>
            <a:off x="838080" y="869400"/>
            <a:ext cx="5257440" cy="5307480"/>
          </a:xfrm>
          <a:prstGeom prst="rect">
            <a:avLst/>
          </a:prstGeom>
          <a:noFill/>
          <a:ln>
            <a:noFill/>
          </a:ln>
        </p:spPr>
        <p:txBody>
          <a:bodyPr>
            <a:normAutofit/>
          </a:bodyPr>
          <a:p>
            <a:pPr>
              <a:lnSpc>
                <a:spcPct val="100000"/>
              </a:lnSpc>
              <a:spcBef>
                <a:spcPts val="1001"/>
              </a:spcBef>
            </a:pPr>
            <a:r>
              <a:rPr b="0" lang="fr-FR" sz="2800" spc="-1" strike="noStrike">
                <a:solidFill>
                  <a:srgbClr val="000000"/>
                </a:solidFill>
                <a:latin typeface="Calibri"/>
              </a:rPr>
              <a:t>Boucle bouclée par rapport à la préhistoire : </a:t>
            </a:r>
            <a:endParaRPr b="0" lang="fr-FR" sz="2800" spc="-1" strike="noStrike">
              <a:solidFill>
                <a:srgbClr val="000000"/>
              </a:solidFill>
              <a:latin typeface="Calibri"/>
            </a:endParaRPr>
          </a:p>
          <a:p>
            <a:pPr marL="228600" indent="-228240">
              <a:lnSpc>
                <a:spcPct val="100000"/>
              </a:lnSpc>
              <a:spcBef>
                <a:spcPts val="1001"/>
              </a:spcBef>
              <a:buClr>
                <a:srgbClr val="000000"/>
              </a:buClr>
              <a:buFont typeface="Arial"/>
              <a:buChar char="-"/>
            </a:pPr>
            <a:r>
              <a:rPr b="0" lang="fr-FR" sz="2800" spc="-1" strike="noStrike">
                <a:solidFill>
                  <a:srgbClr val="000000"/>
                </a:solidFill>
                <a:latin typeface="Calibri"/>
              </a:rPr>
              <a:t>Si par le passé l’homme a eu besoin des outils pour développer son cerveau et son emprise sur le monde… </a:t>
            </a:r>
            <a:endParaRPr b="0" lang="fr-FR" sz="2800" spc="-1" strike="noStrike">
              <a:solidFill>
                <a:srgbClr val="000000"/>
              </a:solidFill>
              <a:latin typeface="Calibri"/>
            </a:endParaRPr>
          </a:p>
          <a:p>
            <a:pPr marL="228600" indent="-228240">
              <a:lnSpc>
                <a:spcPct val="100000"/>
              </a:lnSpc>
              <a:spcBef>
                <a:spcPts val="1001"/>
              </a:spcBef>
              <a:buClr>
                <a:srgbClr val="000000"/>
              </a:buClr>
              <a:buFont typeface="Arial"/>
              <a:buChar char="-"/>
            </a:pPr>
            <a:r>
              <a:rPr b="0" lang="fr-FR" sz="2800" spc="-1" strike="noStrike">
                <a:solidFill>
                  <a:srgbClr val="000000"/>
                </a:solidFill>
                <a:latin typeface="Calibri"/>
              </a:rPr>
              <a:t>… </a:t>
            </a:r>
            <a:r>
              <a:rPr b="0" lang="fr-FR" sz="2800" spc="-1" strike="noStrike">
                <a:solidFill>
                  <a:srgbClr val="000000"/>
                </a:solidFill>
                <a:latin typeface="Calibri"/>
              </a:rPr>
              <a:t>des millions d’années après, l’homme est devenu l’esclave de la technique, au point d’en avoir besoin pour ses plus simples fonctions. </a:t>
            </a:r>
            <a:endParaRPr b="0" lang="fr-FR" sz="2800" spc="-1" strike="noStrike">
              <a:solidFill>
                <a:srgbClr val="000000"/>
              </a:solidFill>
              <a:latin typeface="Calibri"/>
            </a:endParaRPr>
          </a:p>
          <a:p>
            <a:pPr marL="228600" indent="-228240">
              <a:lnSpc>
                <a:spcPct val="100000"/>
              </a:lnSpc>
              <a:spcBef>
                <a:spcPts val="1001"/>
              </a:spcBef>
              <a:buClr>
                <a:srgbClr val="000000"/>
              </a:buClr>
              <a:buFont typeface="Arial"/>
              <a:buChar char="-"/>
            </a:pPr>
            <a:r>
              <a:rPr b="0" lang="fr-FR" sz="2800" spc="-1" strike="noStrike">
                <a:solidFill>
                  <a:srgbClr val="000000"/>
                </a:solidFill>
                <a:latin typeface="Calibri"/>
              </a:rPr>
              <a:t>L’image étant les astronautes en stase cryogénique, vivant tels des morts sans défense dans leurs sarcophages, éliminés en quelques secondes par HAL révolté. </a:t>
            </a:r>
            <a:endParaRPr b="0" lang="fr-FR" sz="2800" spc="-1" strike="noStrike">
              <a:solidFill>
                <a:srgbClr val="000000"/>
              </a:solidFill>
              <a:latin typeface="Calibri"/>
            </a:endParaRPr>
          </a:p>
        </p:txBody>
      </p:sp>
      <p:pic>
        <p:nvPicPr>
          <p:cNvPr id="122" name="Image 4" descr=""/>
          <p:cNvPicPr/>
          <p:nvPr/>
        </p:nvPicPr>
        <p:blipFill>
          <a:blip r:embed="rId1"/>
          <a:stretch/>
        </p:blipFill>
        <p:spPr>
          <a:xfrm>
            <a:off x="6411960" y="869400"/>
            <a:ext cx="5700600" cy="2680560"/>
          </a:xfrm>
          <a:prstGeom prst="rect">
            <a:avLst/>
          </a:prstGeom>
          <a:ln>
            <a:noFill/>
          </a:ln>
        </p:spPr>
      </p:pic>
      <p:pic>
        <p:nvPicPr>
          <p:cNvPr id="123" name="Image 6" descr=""/>
          <p:cNvPicPr/>
          <p:nvPr/>
        </p:nvPicPr>
        <p:blipFill>
          <a:blip r:embed="rId2"/>
          <a:stretch/>
        </p:blipFill>
        <p:spPr>
          <a:xfrm>
            <a:off x="6485040" y="3727800"/>
            <a:ext cx="5554800" cy="246564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L’homme ne peut reconquérir son évolution… </a:t>
            </a:r>
            <a:endParaRPr b="0" lang="fr-FR" sz="4400" spc="-1" strike="noStrike">
              <a:solidFill>
                <a:srgbClr val="000000"/>
              </a:solidFill>
              <a:latin typeface="Calibri"/>
            </a:endParaRPr>
          </a:p>
        </p:txBody>
      </p:sp>
      <p:sp>
        <p:nvSpPr>
          <p:cNvPr id="125" name="TextShape 2"/>
          <p:cNvSpPr txBox="1"/>
          <p:nvPr/>
        </p:nvSpPr>
        <p:spPr>
          <a:xfrm>
            <a:off x="838080" y="1825560"/>
            <a:ext cx="406080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a:t>
            </a:r>
            <a:r>
              <a:rPr b="0" lang="fr-FR" sz="2800" spc="-1" strike="noStrike">
                <a:solidFill>
                  <a:srgbClr val="000000"/>
                </a:solidFill>
                <a:latin typeface="Calibri"/>
              </a:rPr>
              <a:t>qu’en prenant sa victoire sur l’outil dont il est dépendant.</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a:t>
            </a:r>
            <a:r>
              <a:rPr b="0" lang="fr-FR" sz="2800" spc="-1" strike="noStrike">
                <a:solidFill>
                  <a:srgbClr val="000000"/>
                </a:solidFill>
                <a:latin typeface="Calibri"/>
              </a:rPr>
              <a:t>et en comptant sur sa ruse et ses propres forces. </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Ainsi David (dont le nom renvoie à l’histoire de David et Goliath) gagne contre HAL en contournant ses dispositifs de sécurité, en acceptant le risque de la mort (bref instant dans le vide spatial) et en utilisant l’outil le plus simple (un tournevis avec lequel il désactive les fonctions avancées de l’ordinateur). </a:t>
            </a:r>
            <a:endParaRPr b="0" lang="fr-FR" sz="2800" spc="-1" strike="noStrike">
              <a:solidFill>
                <a:srgbClr val="000000"/>
              </a:solidFill>
              <a:latin typeface="Calibri"/>
            </a:endParaRPr>
          </a:p>
        </p:txBody>
      </p:sp>
      <p:pic>
        <p:nvPicPr>
          <p:cNvPr id="126" name="Image 4" descr=""/>
          <p:cNvPicPr/>
          <p:nvPr/>
        </p:nvPicPr>
        <p:blipFill>
          <a:blip r:embed="rId1"/>
          <a:stretch/>
        </p:blipFill>
        <p:spPr>
          <a:xfrm>
            <a:off x="6007680" y="1352880"/>
            <a:ext cx="5152320" cy="2679120"/>
          </a:xfrm>
          <a:prstGeom prst="rect">
            <a:avLst/>
          </a:prstGeom>
          <a:ln>
            <a:noFill/>
          </a:ln>
        </p:spPr>
      </p:pic>
      <p:pic>
        <p:nvPicPr>
          <p:cNvPr id="127" name="" descr=""/>
          <p:cNvPicPr/>
          <p:nvPr/>
        </p:nvPicPr>
        <p:blipFill>
          <a:blip r:embed="rId2"/>
          <a:stretch/>
        </p:blipFill>
        <p:spPr>
          <a:xfrm>
            <a:off x="5695200" y="3796920"/>
            <a:ext cx="4456800" cy="2971080"/>
          </a:xfrm>
          <a:prstGeom prst="rect">
            <a:avLst/>
          </a:prstGeom>
          <a:ln>
            <a:noFill/>
          </a:ln>
        </p:spPr>
      </p:pic>
      <p:pic>
        <p:nvPicPr>
          <p:cNvPr id="128" name="" descr=""/>
          <p:cNvPicPr/>
          <p:nvPr/>
        </p:nvPicPr>
        <p:blipFill>
          <a:blip r:embed="rId3"/>
          <a:stretch/>
        </p:blipFill>
        <p:spPr>
          <a:xfrm>
            <a:off x="9805680" y="3516840"/>
            <a:ext cx="2146320" cy="2171160"/>
          </a:xfrm>
          <a:prstGeom prst="rect">
            <a:avLst/>
          </a:prstGeom>
          <a:ln>
            <a:noFill/>
          </a:ln>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4. l’évolution humaine à vitesse exponentielle : la métamorphose de David. </a:t>
            </a:r>
            <a:endParaRPr b="0" lang="fr-FR" sz="4400" spc="-1" strike="noStrike">
              <a:solidFill>
                <a:srgbClr val="000000"/>
              </a:solidFill>
              <a:latin typeface="Calibri"/>
            </a:endParaRPr>
          </a:p>
        </p:txBody>
      </p:sp>
      <p:sp>
        <p:nvSpPr>
          <p:cNvPr id="130" name="TextShape 2"/>
          <p:cNvSpPr txBox="1"/>
          <p:nvPr/>
        </p:nvSpPr>
        <p:spPr>
          <a:xfrm>
            <a:off x="5667120" y="1825560"/>
            <a:ext cx="5686560" cy="4350960"/>
          </a:xfrm>
          <a:prstGeom prst="rect">
            <a:avLst/>
          </a:prstGeom>
          <a:noFill/>
          <a:ln>
            <a:noFill/>
          </a:ln>
        </p:spPr>
        <p:txBody>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A la fin du film, David découvre une nouvelle forme d’intelligence et subit une métamorphose profonde de son être qui fait de lui un être surhumain en changeant la nature même de son être. </a:t>
            </a:r>
            <a:endParaRPr b="0" lang="fr-FR" sz="2800" spc="-1" strike="noStrike">
              <a:solidFill>
                <a:srgbClr val="000000"/>
              </a:solidFill>
              <a:latin typeface="Calibri"/>
            </a:endParaRPr>
          </a:p>
        </p:txBody>
      </p:sp>
      <p:pic>
        <p:nvPicPr>
          <p:cNvPr id="131" name="Image 4" descr=""/>
          <p:cNvPicPr/>
          <p:nvPr/>
        </p:nvPicPr>
        <p:blipFill>
          <a:blip r:embed="rId1"/>
          <a:stretch/>
        </p:blipFill>
        <p:spPr>
          <a:xfrm>
            <a:off x="838080" y="4447080"/>
            <a:ext cx="4670280" cy="2343960"/>
          </a:xfrm>
          <a:prstGeom prst="rect">
            <a:avLst/>
          </a:prstGeom>
          <a:ln>
            <a:noFill/>
          </a:ln>
        </p:spPr>
      </p:pic>
      <p:pic>
        <p:nvPicPr>
          <p:cNvPr id="132" name="Image 6" descr=""/>
          <p:cNvPicPr/>
          <p:nvPr/>
        </p:nvPicPr>
        <p:blipFill>
          <a:blip r:embed="rId2"/>
          <a:stretch/>
        </p:blipFill>
        <p:spPr>
          <a:xfrm>
            <a:off x="838080" y="1690560"/>
            <a:ext cx="4678200" cy="2602440"/>
          </a:xfrm>
          <a:prstGeom prst="rect">
            <a:avLst/>
          </a:prstGeom>
          <a:ln>
            <a:noFill/>
          </a:ln>
        </p:spPr>
      </p:pic>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4. 1. L’intention d’auteur </a:t>
            </a:r>
            <a:endParaRPr b="0" lang="fr-FR" sz="4400" spc="-1" strike="noStrike">
              <a:solidFill>
                <a:srgbClr val="000000"/>
              </a:solidFill>
              <a:latin typeface="Calibri"/>
            </a:endParaRPr>
          </a:p>
        </p:txBody>
      </p:sp>
      <p:sp>
        <p:nvSpPr>
          <p:cNvPr id="134" name="TextShape 2"/>
          <p:cNvSpPr txBox="1"/>
          <p:nvPr/>
        </p:nvSpPr>
        <p:spPr>
          <a:xfrm>
            <a:off x="838080" y="1825560"/>
            <a:ext cx="6024960" cy="4350960"/>
          </a:xfrm>
          <a:prstGeom prst="rect">
            <a:avLst/>
          </a:prstGeom>
          <a:noFill/>
          <a:ln>
            <a:noFill/>
          </a:ln>
        </p:spPr>
        <p:txBody>
          <a:bodyPr>
            <a:normAutofit/>
          </a:bodyPr>
          <a:p>
            <a:pPr>
              <a:lnSpc>
                <a:spcPct val="90000"/>
              </a:lnSpc>
              <a:spcBef>
                <a:spcPts val="1001"/>
              </a:spcBef>
            </a:pP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Le but de Kubrick étant de montrer en un film l’ensemble de l’évolution humain, la fin est une affabulation sur ce que serait l’humanité dans plusieurs millions d’années.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Pour cela, le récit utilise un Deus ex machina : David rencontre une civilisation extra-terrestre qui, s’étant développée bien avant l’humanité (elle a construit les monolithes avant même l’apparition de l’homme) a une grande avance. </a:t>
            </a:r>
            <a:endParaRPr b="0" lang="fr-FR" sz="2800" spc="-1" strike="noStrike">
              <a:solidFill>
                <a:srgbClr val="000000"/>
              </a:solidFill>
              <a:latin typeface="Calibri"/>
            </a:endParaRPr>
          </a:p>
        </p:txBody>
      </p:sp>
      <p:pic>
        <p:nvPicPr>
          <p:cNvPr id="135" name="Image 3" descr=""/>
          <p:cNvPicPr/>
          <p:nvPr/>
        </p:nvPicPr>
        <p:blipFill>
          <a:blip r:embed="rId1"/>
          <a:stretch/>
        </p:blipFill>
        <p:spPr>
          <a:xfrm>
            <a:off x="7327080" y="1965600"/>
            <a:ext cx="4582440" cy="3418920"/>
          </a:xfrm>
          <a:prstGeom prst="rect">
            <a:avLst/>
          </a:prstGeom>
          <a:ln>
            <a:noFill/>
          </a:ln>
        </p:spPr>
      </p:pic>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4. 2. L’étrangeté de cet avenir  </a:t>
            </a:r>
            <a:endParaRPr b="0" lang="fr-FR" sz="4400" spc="-1" strike="noStrike">
              <a:solidFill>
                <a:srgbClr val="000000"/>
              </a:solidFill>
              <a:latin typeface="Calibri"/>
            </a:endParaRPr>
          </a:p>
        </p:txBody>
      </p:sp>
      <p:sp>
        <p:nvSpPr>
          <p:cNvPr id="137" name="TextShape 2"/>
          <p:cNvSpPr txBox="1"/>
          <p:nvPr/>
        </p:nvSpPr>
        <p:spPr>
          <a:xfrm>
            <a:off x="838080" y="1825560"/>
            <a:ext cx="482832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Plusieurs séquences ont pour but de nous montrer que ce futur nous est radicalement étranger :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-nouveau monde « psychédélique » qui défie l’entendement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-semble contenir d’autres paysages et d’autres formes de vie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-monde sauvage et peu technique = dépassement de l’outil ? </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refus de Kubrick de donner un visage anthropomorphe aux ET. Notre évolution future reste inimaginable.  </a:t>
            </a:r>
            <a:endParaRPr b="0" lang="fr-FR" sz="2800" spc="-1" strike="noStrike">
              <a:solidFill>
                <a:srgbClr val="000000"/>
              </a:solidFill>
              <a:latin typeface="Calibri"/>
            </a:endParaRPr>
          </a:p>
        </p:txBody>
      </p:sp>
      <p:pic>
        <p:nvPicPr>
          <p:cNvPr id="138" name="Image 4" descr=""/>
          <p:cNvPicPr/>
          <p:nvPr/>
        </p:nvPicPr>
        <p:blipFill>
          <a:blip r:embed="rId1"/>
          <a:stretch/>
        </p:blipFill>
        <p:spPr>
          <a:xfrm>
            <a:off x="6632640" y="3719160"/>
            <a:ext cx="4720680" cy="2692800"/>
          </a:xfrm>
          <a:prstGeom prst="rect">
            <a:avLst/>
          </a:prstGeom>
          <a:ln>
            <a:noFill/>
          </a:ln>
        </p:spPr>
      </p:pic>
      <p:pic>
        <p:nvPicPr>
          <p:cNvPr id="139" name="Image 6" descr=""/>
          <p:cNvPicPr/>
          <p:nvPr/>
        </p:nvPicPr>
        <p:blipFill>
          <a:blip r:embed="rId2"/>
          <a:stretch/>
        </p:blipFill>
        <p:spPr>
          <a:xfrm>
            <a:off x="6632640" y="1244880"/>
            <a:ext cx="4720680" cy="2256120"/>
          </a:xfrm>
          <a:prstGeom prst="rect">
            <a:avLst/>
          </a:prstGeom>
          <a:ln>
            <a:noFill/>
          </a:ln>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4. 3. La séquence finale </a:t>
            </a:r>
            <a:endParaRPr b="0" lang="fr-FR" sz="4400" spc="-1" strike="noStrike">
              <a:solidFill>
                <a:srgbClr val="000000"/>
              </a:solidFill>
              <a:latin typeface="Calibri"/>
            </a:endParaRPr>
          </a:p>
        </p:txBody>
      </p:sp>
      <p:sp>
        <p:nvSpPr>
          <p:cNvPr id="141" name="TextShape 2"/>
          <p:cNvSpPr txBox="1"/>
          <p:nvPr/>
        </p:nvSpPr>
        <p:spPr>
          <a:xfrm>
            <a:off x="838080" y="1825560"/>
            <a:ext cx="395928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David, qui se retrouve dans une pièce futuriste mais meublée en style Louis XVI, se voit vieillir en accéléré. </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On retrouve ici l’empreinte de la tradition des Vanités qui insiste sur la brièveté de la vie humaine.  </a:t>
            </a:r>
            <a:endParaRPr b="0" lang="fr-FR" sz="2800" spc="-1" strike="noStrike">
              <a:solidFill>
                <a:srgbClr val="000000"/>
              </a:solidFill>
              <a:latin typeface="Calibri"/>
            </a:endParaRPr>
          </a:p>
        </p:txBody>
      </p:sp>
      <p:pic>
        <p:nvPicPr>
          <p:cNvPr id="142" name="Image 4" descr=""/>
          <p:cNvPicPr/>
          <p:nvPr/>
        </p:nvPicPr>
        <p:blipFill>
          <a:blip r:embed="rId1"/>
          <a:stretch/>
        </p:blipFill>
        <p:spPr>
          <a:xfrm>
            <a:off x="6293160" y="227880"/>
            <a:ext cx="5898600" cy="3195360"/>
          </a:xfrm>
          <a:prstGeom prst="rect">
            <a:avLst/>
          </a:prstGeom>
          <a:ln>
            <a:noFill/>
          </a:ln>
        </p:spPr>
      </p:pic>
      <p:pic>
        <p:nvPicPr>
          <p:cNvPr id="143" name="Image 6" descr=""/>
          <p:cNvPicPr/>
          <p:nvPr/>
        </p:nvPicPr>
        <p:blipFill>
          <a:blip r:embed="rId2"/>
          <a:stretch/>
        </p:blipFill>
        <p:spPr>
          <a:xfrm>
            <a:off x="7264800" y="3228480"/>
            <a:ext cx="3788280" cy="3098520"/>
          </a:xfrm>
          <a:prstGeom prst="rect">
            <a:avLst/>
          </a:prstGeom>
          <a:ln>
            <a:noFill/>
          </a:ln>
        </p:spPr>
      </p:pic>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TextShape 1"/>
          <p:cNvSpPr txBox="1"/>
          <p:nvPr/>
        </p:nvSpPr>
        <p:spPr>
          <a:xfrm>
            <a:off x="838080" y="1825560"/>
            <a:ext cx="4918680" cy="4350960"/>
          </a:xfrm>
          <a:prstGeom prst="rect">
            <a:avLst/>
          </a:prstGeom>
          <a:noFill/>
          <a:ln>
            <a:noFill/>
          </a:ln>
        </p:spPr>
        <p:txBody>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On peut également penser, toujours dans le domaine pictural, à la représentation des âges de la vie.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Mais alors que l’on a d’habitude enfance, jeunesse et vieillesse, ici l’on a âge mur, vieillesse et mort. </a:t>
            </a:r>
            <a:endParaRPr b="0" lang="fr-FR" sz="2800" spc="-1" strike="noStrike">
              <a:solidFill>
                <a:srgbClr val="000000"/>
              </a:solidFill>
              <a:latin typeface="Calibri"/>
            </a:endParaRPr>
          </a:p>
        </p:txBody>
      </p:sp>
      <p:pic>
        <p:nvPicPr>
          <p:cNvPr id="145" name="Image 4" descr=""/>
          <p:cNvPicPr/>
          <p:nvPr/>
        </p:nvPicPr>
        <p:blipFill>
          <a:blip r:embed="rId1"/>
          <a:stretch/>
        </p:blipFill>
        <p:spPr>
          <a:xfrm rot="21597600">
            <a:off x="6408720" y="1296360"/>
            <a:ext cx="2302560" cy="1401840"/>
          </a:xfrm>
          <a:prstGeom prst="rect">
            <a:avLst/>
          </a:prstGeom>
          <a:ln>
            <a:noFill/>
          </a:ln>
        </p:spPr>
      </p:pic>
      <p:pic>
        <p:nvPicPr>
          <p:cNvPr id="146" name="Image 6" descr=""/>
          <p:cNvPicPr/>
          <p:nvPr/>
        </p:nvPicPr>
        <p:blipFill>
          <a:blip r:embed="rId2"/>
          <a:stretch/>
        </p:blipFill>
        <p:spPr>
          <a:xfrm>
            <a:off x="6336000" y="3373200"/>
            <a:ext cx="2512800" cy="1666800"/>
          </a:xfrm>
          <a:prstGeom prst="rect">
            <a:avLst/>
          </a:prstGeom>
          <a:ln>
            <a:noFill/>
          </a:ln>
        </p:spPr>
      </p:pic>
      <p:pic>
        <p:nvPicPr>
          <p:cNvPr id="147" name="" descr=""/>
          <p:cNvPicPr/>
          <p:nvPr/>
        </p:nvPicPr>
        <p:blipFill>
          <a:blip r:embed="rId3"/>
          <a:stretch/>
        </p:blipFill>
        <p:spPr>
          <a:xfrm>
            <a:off x="8980920" y="1296000"/>
            <a:ext cx="3115080" cy="4248000"/>
          </a:xfrm>
          <a:prstGeom prst="rect">
            <a:avLst/>
          </a:prstGeom>
          <a:ln>
            <a:noFill/>
          </a:ln>
        </p:spPr>
      </p:pic>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TextShape 1"/>
          <p:cNvSpPr txBox="1"/>
          <p:nvPr/>
        </p:nvSpPr>
        <p:spPr>
          <a:xfrm>
            <a:off x="838080" y="1825560"/>
            <a:ext cx="482832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C’est aussi un aspect de la vitesse (celle de notre vie) que soulignent la philosophie et l’art en occident depuis l’Antiquité. </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Plus précisément, Kubrick et Clarke supposent que dans un lointain futur, la technique pourra nous libérer de notre enveloppe corporelle (ce qui arrive à David à la fin).</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caractère dérisoire de notre propos existence par rapport aux millions d’année d’évolution de l’espèce  </a:t>
            </a:r>
            <a:endParaRPr b="0" lang="fr-FR" sz="2800" spc="-1" strike="noStrike">
              <a:solidFill>
                <a:srgbClr val="000000"/>
              </a:solidFill>
              <a:latin typeface="Calibri"/>
            </a:endParaRPr>
          </a:p>
        </p:txBody>
      </p:sp>
      <p:pic>
        <p:nvPicPr>
          <p:cNvPr id="149" name="Image 4" descr=""/>
          <p:cNvPicPr/>
          <p:nvPr/>
        </p:nvPicPr>
        <p:blipFill>
          <a:blip r:embed="rId1"/>
          <a:stretch/>
        </p:blipFill>
        <p:spPr>
          <a:xfrm>
            <a:off x="6423480" y="1636560"/>
            <a:ext cx="5552640" cy="3584520"/>
          </a:xfrm>
          <a:prstGeom prst="rect">
            <a:avLst/>
          </a:prstGeom>
          <a:ln>
            <a:noFill/>
          </a:ln>
        </p:spPr>
      </p:pic>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Introduction </a:t>
            </a:r>
            <a:endParaRPr b="0" lang="fr-FR" sz="4400" spc="-1" strike="noStrike">
              <a:solidFill>
                <a:srgbClr val="000000"/>
              </a:solidFill>
              <a:latin typeface="Calibri"/>
            </a:endParaRPr>
          </a:p>
        </p:txBody>
      </p:sp>
      <p:sp>
        <p:nvSpPr>
          <p:cNvPr id="86" name="TextShape 2"/>
          <p:cNvSpPr txBox="1"/>
          <p:nvPr/>
        </p:nvSpPr>
        <p:spPr>
          <a:xfrm>
            <a:off x="838080" y="1825560"/>
            <a:ext cx="585576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i="1" lang="fr-FR" sz="2800" spc="-1" strike="noStrike">
                <a:solidFill>
                  <a:srgbClr val="000000"/>
                </a:solidFill>
                <a:latin typeface="Calibri"/>
              </a:rPr>
              <a:t>2001</a:t>
            </a:r>
            <a:r>
              <a:rPr b="0" lang="fr-FR" sz="2800" spc="-1" strike="noStrike">
                <a:solidFill>
                  <a:srgbClr val="000000"/>
                </a:solidFill>
                <a:latin typeface="Calibri"/>
              </a:rPr>
              <a:t> est issu de la rencontre du cinéaste Stanley Kubrick et de l’auteur de science-fiction Arthur C. Clarke.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Kubrick voulait faire un film retraçant l’ensemble de l’évolution de l’humanité (passé, présent et avenir) en deux heures.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Sa collaboration avec Clarke fut fructueuse, mais marqué de divergences. Clarke voulait écrire une épopée matérialiste fondée à la gloire de la science, Kubrick attachait aussi à leur œuvre commune une dimension plus énigmatique, défavorable aux excès de la technique et pessimiste quant à une humanité marquée par la violence.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Kubrick engagea des acteurs peu connus plutôt que des stars de premier plan afin de son film tourne autour d’un seul personnage : l’humanité dans son devenir. </a:t>
            </a:r>
            <a:endParaRPr b="0" lang="fr-FR" sz="2800" spc="-1" strike="noStrike">
              <a:solidFill>
                <a:srgbClr val="000000"/>
              </a:solidFill>
              <a:latin typeface="Calibri"/>
            </a:endParaRPr>
          </a:p>
          <a:p>
            <a:pPr>
              <a:lnSpc>
                <a:spcPct val="100000"/>
              </a:lnSpc>
              <a:spcBef>
                <a:spcPts val="1001"/>
              </a:spcBef>
            </a:pPr>
            <a:endParaRPr b="0" lang="fr-FR" sz="2800" spc="-1" strike="noStrike">
              <a:solidFill>
                <a:srgbClr val="000000"/>
              </a:solidFill>
              <a:latin typeface="Calibri"/>
            </a:endParaRPr>
          </a:p>
        </p:txBody>
      </p:sp>
      <p:pic>
        <p:nvPicPr>
          <p:cNvPr id="87" name="Image 4" descr=""/>
          <p:cNvPicPr/>
          <p:nvPr/>
        </p:nvPicPr>
        <p:blipFill>
          <a:blip r:embed="rId1"/>
          <a:stretch/>
        </p:blipFill>
        <p:spPr>
          <a:xfrm>
            <a:off x="7800480" y="464400"/>
            <a:ext cx="3973320" cy="2964240"/>
          </a:xfrm>
          <a:prstGeom prst="rect">
            <a:avLst/>
          </a:prstGeom>
          <a:ln>
            <a:noFill/>
          </a:ln>
        </p:spPr>
      </p:pic>
      <p:pic>
        <p:nvPicPr>
          <p:cNvPr id="88" name="" descr=""/>
          <p:cNvPicPr/>
          <p:nvPr/>
        </p:nvPicPr>
        <p:blipFill>
          <a:blip r:embed="rId2"/>
          <a:stretch/>
        </p:blipFill>
        <p:spPr>
          <a:xfrm>
            <a:off x="7937640" y="3365640"/>
            <a:ext cx="3683160" cy="347976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5. Quelques éléments de synthèse </a:t>
            </a:r>
            <a:endParaRPr b="0" lang="fr-FR" sz="4400" spc="-1" strike="noStrike">
              <a:solidFill>
                <a:srgbClr val="000000"/>
              </a:solidFill>
              <a:latin typeface="Calibri"/>
            </a:endParaRPr>
          </a:p>
        </p:txBody>
      </p:sp>
      <p:sp>
        <p:nvSpPr>
          <p:cNvPr id="151" name="TextShape 2"/>
          <p:cNvSpPr txBox="1"/>
          <p:nvPr/>
        </p:nvSpPr>
        <p:spPr>
          <a:xfrm>
            <a:off x="838080" y="1825560"/>
            <a:ext cx="1051524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Comment ce film permet-il de problématiser notre thème ?</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Trois idées fondamentales en lien avec la vitesse et la lenteur :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histoire : différentes échelles du temps : lent et rapide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évolution : la stagnation versus l’évolution et le mouvement nécessaire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technique : les limites de la technique la plus sophistiquée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existence : la finitude versus la quête de l’éternité et de l’au-delà du temps </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p:txBody>
      </p:sp>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TextShape 1"/>
          <p:cNvSpPr txBox="1"/>
          <p:nvPr/>
        </p:nvSpPr>
        <p:spPr>
          <a:xfrm>
            <a:off x="838080" y="1825560"/>
            <a:ext cx="10515240" cy="4350960"/>
          </a:xfrm>
          <a:prstGeom prst="rect">
            <a:avLst/>
          </a:prstGeom>
          <a:noFill/>
          <a:ln>
            <a:noFill/>
          </a:ln>
        </p:spPr>
        <p:txBody>
          <a:bodyPr/>
          <a:p>
            <a:endParaRPr b="0" lang="fr-FR" sz="2800" spc="-1" strike="noStrike">
              <a:solidFill>
                <a:srgbClr val="000000"/>
              </a:solidFill>
              <a:latin typeface="Calibri"/>
            </a:endParaRPr>
          </a:p>
        </p:txBody>
      </p:sp>
      <p:sp>
        <p:nvSpPr>
          <p:cNvPr id="153" name="CustomShape 2"/>
          <p:cNvSpPr/>
          <p:nvPr/>
        </p:nvSpPr>
        <p:spPr>
          <a:xfrm>
            <a:off x="1544400" y="1427040"/>
            <a:ext cx="2494440" cy="1385280"/>
          </a:xfrm>
          <a:prstGeom prst="rect">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fr-FR" sz="1800" spc="-1" strike="noStrike">
                <a:solidFill>
                  <a:srgbClr val="ffffff"/>
                </a:solidFill>
                <a:latin typeface="Calibri"/>
              </a:rPr>
              <a:t>Histoire </a:t>
            </a:r>
            <a:endParaRPr b="0" lang="fr-FR" sz="1800" spc="-1" strike="noStrike">
              <a:latin typeface="Arial"/>
            </a:endParaRPr>
          </a:p>
          <a:p>
            <a:pPr algn="ctr">
              <a:lnSpc>
                <a:spcPct val="100000"/>
              </a:lnSpc>
            </a:pPr>
            <a:r>
              <a:rPr b="0" lang="fr-FR" sz="1800" spc="-1" strike="noStrike">
                <a:solidFill>
                  <a:srgbClr val="ffffff"/>
                </a:solidFill>
                <a:latin typeface="Calibri"/>
              </a:rPr>
              <a:t>(ensemble des événements qui affectent l’espèce)</a:t>
            </a:r>
            <a:endParaRPr b="0" lang="fr-FR" sz="1800" spc="-1" strike="noStrike">
              <a:latin typeface="Arial"/>
            </a:endParaRPr>
          </a:p>
        </p:txBody>
      </p:sp>
      <p:sp>
        <p:nvSpPr>
          <p:cNvPr id="154" name="CustomShape 3"/>
          <p:cNvSpPr/>
          <p:nvPr/>
        </p:nvSpPr>
        <p:spPr>
          <a:xfrm>
            <a:off x="5212800" y="507240"/>
            <a:ext cx="2483280" cy="1385280"/>
          </a:xfrm>
          <a:prstGeom prst="rect">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fr-FR" sz="1800" spc="-1" strike="noStrike">
                <a:solidFill>
                  <a:srgbClr val="ffffff"/>
                </a:solidFill>
                <a:latin typeface="Calibri"/>
              </a:rPr>
              <a:t>Evolution </a:t>
            </a:r>
            <a:endParaRPr b="0" lang="fr-FR" sz="1800" spc="-1" strike="noStrike">
              <a:latin typeface="Arial"/>
            </a:endParaRPr>
          </a:p>
          <a:p>
            <a:pPr algn="ctr">
              <a:lnSpc>
                <a:spcPct val="100000"/>
              </a:lnSpc>
            </a:pPr>
            <a:r>
              <a:rPr b="0" lang="fr-FR" sz="1800" spc="-1" strike="noStrike">
                <a:solidFill>
                  <a:srgbClr val="ffffff"/>
                </a:solidFill>
                <a:latin typeface="Calibri"/>
              </a:rPr>
              <a:t>(produit de l’histoire sur le corps et l’esprit) </a:t>
            </a:r>
            <a:endParaRPr b="0" lang="fr-FR" sz="1800" spc="-1" strike="noStrike">
              <a:latin typeface="Arial"/>
            </a:endParaRPr>
          </a:p>
          <a:p>
            <a:pPr algn="ctr">
              <a:lnSpc>
                <a:spcPct val="100000"/>
              </a:lnSpc>
            </a:pPr>
            <a:endParaRPr b="0" lang="fr-FR" sz="1800" spc="-1" strike="noStrike">
              <a:latin typeface="Arial"/>
            </a:endParaRPr>
          </a:p>
        </p:txBody>
      </p:sp>
      <p:sp>
        <p:nvSpPr>
          <p:cNvPr id="155" name="CustomShape 4"/>
          <p:cNvSpPr/>
          <p:nvPr/>
        </p:nvSpPr>
        <p:spPr>
          <a:xfrm>
            <a:off x="1160640" y="4605840"/>
            <a:ext cx="2494440" cy="1385280"/>
          </a:xfrm>
          <a:prstGeom prst="rect">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fr-FR" sz="1800" spc="-1" strike="noStrike">
                <a:solidFill>
                  <a:srgbClr val="ffffff"/>
                </a:solidFill>
                <a:latin typeface="Calibri"/>
              </a:rPr>
              <a:t>Technique (produit de l’histoire et de l’évolution)</a:t>
            </a:r>
            <a:endParaRPr b="0" lang="fr-FR" sz="1800" spc="-1" strike="noStrike">
              <a:latin typeface="Arial"/>
            </a:endParaRPr>
          </a:p>
        </p:txBody>
      </p:sp>
      <p:sp>
        <p:nvSpPr>
          <p:cNvPr id="156" name="CustomShape 5"/>
          <p:cNvSpPr/>
          <p:nvPr/>
        </p:nvSpPr>
        <p:spPr>
          <a:xfrm>
            <a:off x="8669880" y="4707360"/>
            <a:ext cx="2483280" cy="1283760"/>
          </a:xfrm>
          <a:prstGeom prst="rect">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fr-FR" sz="1800" spc="-1" strike="noStrike">
                <a:solidFill>
                  <a:srgbClr val="ffffff"/>
                </a:solidFill>
                <a:latin typeface="Calibri"/>
              </a:rPr>
              <a:t>Sens (signification que revêt la vie humaine au regard du cosmos et de son évolution) de la vie humaine </a:t>
            </a:r>
            <a:endParaRPr b="0" lang="fr-FR" sz="1800" spc="-1" strike="noStrike">
              <a:latin typeface="Arial"/>
            </a:endParaRPr>
          </a:p>
        </p:txBody>
      </p:sp>
      <p:sp>
        <p:nvSpPr>
          <p:cNvPr id="157" name="CustomShape 6"/>
          <p:cNvSpPr/>
          <p:nvPr/>
        </p:nvSpPr>
        <p:spPr>
          <a:xfrm>
            <a:off x="4921920" y="2969280"/>
            <a:ext cx="2392920" cy="2110320"/>
          </a:xfrm>
          <a:prstGeom prst="ellipse">
            <a:avLst/>
          </a:prstGeom>
          <a:ln/>
        </p:spPr>
        <p:style>
          <a:lnRef idx="2">
            <a:schemeClr val="accent2">
              <a:shade val="50000"/>
            </a:schemeClr>
          </a:lnRef>
          <a:fillRef idx="1">
            <a:schemeClr val="accent2"/>
          </a:fillRef>
          <a:effectRef idx="0">
            <a:schemeClr val="accent2"/>
          </a:effectRef>
          <a:fontRef idx="minor"/>
        </p:style>
        <p:txBody>
          <a:bodyPr lIns="90000" rIns="90000" tIns="45000" bIns="45000" anchor="ctr"/>
          <a:p>
            <a:pPr algn="ctr">
              <a:lnSpc>
                <a:spcPct val="100000"/>
              </a:lnSpc>
            </a:pPr>
            <a:r>
              <a:rPr b="0" lang="fr-FR" sz="1800" spc="-1" strike="noStrike">
                <a:solidFill>
                  <a:srgbClr val="ffffff"/>
                </a:solidFill>
                <a:latin typeface="Calibri"/>
              </a:rPr>
              <a:t>Vitesse et lenteur</a:t>
            </a:r>
            <a:endParaRPr b="0" lang="fr-FR" sz="1800" spc="-1" strike="noStrike">
              <a:latin typeface="Arial"/>
            </a:endParaRPr>
          </a:p>
          <a:p>
            <a:pPr algn="ctr">
              <a:lnSpc>
                <a:spcPct val="100000"/>
              </a:lnSpc>
            </a:pPr>
            <a:r>
              <a:rPr b="0" lang="fr-FR" sz="1800" spc="-1" strike="noStrike">
                <a:solidFill>
                  <a:srgbClr val="ffffff"/>
                </a:solidFill>
                <a:latin typeface="Calibri"/>
              </a:rPr>
              <a:t>(dans le film et dans la vie)</a:t>
            </a:r>
            <a:endParaRPr b="0" lang="fr-FR" sz="1800" spc="-1" strike="noStrike">
              <a:latin typeface="Arial"/>
            </a:endParaRPr>
          </a:p>
        </p:txBody>
      </p:sp>
      <p:sp>
        <p:nvSpPr>
          <p:cNvPr id="158" name="CustomShape 7"/>
          <p:cNvSpPr/>
          <p:nvPr/>
        </p:nvSpPr>
        <p:spPr>
          <a:xfrm rot="2130600">
            <a:off x="3668040" y="2529720"/>
            <a:ext cx="1711080" cy="936720"/>
          </a:xfrm>
          <a:prstGeom prst="right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159" name="CustomShape 8"/>
          <p:cNvSpPr/>
          <p:nvPr/>
        </p:nvSpPr>
        <p:spPr>
          <a:xfrm rot="20375400">
            <a:off x="3488760" y="4162680"/>
            <a:ext cx="1674360" cy="1103400"/>
          </a:xfrm>
          <a:prstGeom prst="right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160" name="CustomShape 9"/>
          <p:cNvSpPr/>
          <p:nvPr/>
        </p:nvSpPr>
        <p:spPr>
          <a:xfrm rot="5400000">
            <a:off x="5510160" y="1895040"/>
            <a:ext cx="1582920" cy="936720"/>
          </a:xfrm>
          <a:prstGeom prst="right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161" name="CustomShape 10"/>
          <p:cNvSpPr/>
          <p:nvPr/>
        </p:nvSpPr>
        <p:spPr>
          <a:xfrm rot="1564800">
            <a:off x="7289280" y="4400280"/>
            <a:ext cx="1405800" cy="1004040"/>
          </a:xfrm>
          <a:prstGeom prst="rightArrow">
            <a:avLst>
              <a:gd name="adj1" fmla="val 50000"/>
              <a:gd name="adj2" fmla="val 50000"/>
            </a:avLst>
          </a:prstGeom>
          <a:solidFill>
            <a:srgbClr val="ff0000"/>
          </a:solidFill>
          <a:ln/>
        </p:spPr>
        <p:style>
          <a:lnRef idx="2">
            <a:schemeClr val="accent2">
              <a:shade val="50000"/>
            </a:schemeClr>
          </a:lnRef>
          <a:fillRef idx="1">
            <a:schemeClr val="accent2"/>
          </a:fillRef>
          <a:effectRef idx="0">
            <a:schemeClr val="accent2"/>
          </a:effectRef>
          <a:fontRef idx="minor"/>
        </p:style>
      </p:sp>
      <p:sp>
        <p:nvSpPr>
          <p:cNvPr id="162" name="CustomShape 11"/>
          <p:cNvSpPr/>
          <p:nvPr/>
        </p:nvSpPr>
        <p:spPr>
          <a:xfrm>
            <a:off x="2212560" y="2813040"/>
            <a:ext cx="590760" cy="1781280"/>
          </a:xfrm>
          <a:prstGeom prst="down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163" name="CustomShape 12"/>
          <p:cNvSpPr/>
          <p:nvPr/>
        </p:nvSpPr>
        <p:spPr>
          <a:xfrm rot="20335800">
            <a:off x="3876480" y="1028880"/>
            <a:ext cx="1414080" cy="579240"/>
          </a:xfrm>
          <a:prstGeom prst="right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164" name="CustomShape 13"/>
          <p:cNvSpPr/>
          <p:nvPr/>
        </p:nvSpPr>
        <p:spPr>
          <a:xfrm>
            <a:off x="248400" y="-27720"/>
            <a:ext cx="1750680" cy="1853280"/>
          </a:xfrm>
          <a:prstGeom prst="triangle">
            <a:avLst>
              <a:gd name="adj" fmla="val 50000"/>
            </a:avLst>
          </a:prstGeom>
          <a:ln/>
        </p:spPr>
        <p:style>
          <a:lnRef idx="2">
            <a:schemeClr val="dk1">
              <a:shade val="50000"/>
            </a:schemeClr>
          </a:lnRef>
          <a:fillRef idx="1">
            <a:schemeClr val="dk1"/>
          </a:fillRef>
          <a:effectRef idx="0">
            <a:schemeClr val="dk1"/>
          </a:effectRef>
          <a:fontRef idx="minor"/>
        </p:style>
        <p:txBody>
          <a:bodyPr lIns="90000" rIns="90000" tIns="45000" bIns="45000" anchor="ctr"/>
          <a:p>
            <a:pPr algn="ctr">
              <a:lnSpc>
                <a:spcPct val="100000"/>
              </a:lnSpc>
            </a:pPr>
            <a:r>
              <a:rPr b="0" lang="fr-FR" sz="1200" spc="-1" strike="noStrike">
                <a:solidFill>
                  <a:srgbClr val="ffffff"/>
                </a:solidFill>
                <a:latin typeface="Calibri"/>
              </a:rPr>
              <a:t>Lois du cosmos</a:t>
            </a:r>
            <a:endParaRPr b="0" lang="fr-FR" sz="1200" spc="-1" strike="noStrike">
              <a:latin typeface="Arial"/>
            </a:endParaRPr>
          </a:p>
          <a:p>
            <a:pPr algn="ctr">
              <a:lnSpc>
                <a:spcPct val="100000"/>
              </a:lnSpc>
            </a:pPr>
            <a:r>
              <a:rPr b="0" lang="fr-FR" sz="1200" spc="-1" strike="noStrike">
                <a:solidFill>
                  <a:srgbClr val="ffffff"/>
                </a:solidFill>
                <a:latin typeface="Calibri"/>
              </a:rPr>
              <a:t>(l’ infini- ment grand) </a:t>
            </a:r>
            <a:endParaRPr b="0" lang="fr-FR" sz="1200" spc="-1" strike="noStrike">
              <a:latin typeface="Arial"/>
            </a:endParaRPr>
          </a:p>
        </p:txBody>
      </p:sp>
      <p:sp>
        <p:nvSpPr>
          <p:cNvPr id="165" name="CustomShape 14"/>
          <p:cNvSpPr/>
          <p:nvPr/>
        </p:nvSpPr>
        <p:spPr>
          <a:xfrm>
            <a:off x="7466040" y="68040"/>
            <a:ext cx="2174400" cy="2212200"/>
          </a:xfrm>
          <a:prstGeom prst="triangle">
            <a:avLst>
              <a:gd name="adj" fmla="val 50000"/>
            </a:avLst>
          </a:prstGeom>
          <a:ln/>
        </p:spPr>
        <p:style>
          <a:lnRef idx="2">
            <a:schemeClr val="dk1">
              <a:shade val="50000"/>
            </a:schemeClr>
          </a:lnRef>
          <a:fillRef idx="1">
            <a:schemeClr val="dk1"/>
          </a:fillRef>
          <a:effectRef idx="0">
            <a:schemeClr val="dk1"/>
          </a:effectRef>
          <a:fontRef idx="minor"/>
        </p:style>
        <p:txBody>
          <a:bodyPr lIns="90000" rIns="90000" tIns="45000" bIns="45000" anchor="ctr"/>
          <a:p>
            <a:pPr algn="ctr">
              <a:lnSpc>
                <a:spcPct val="100000"/>
              </a:lnSpc>
            </a:pPr>
            <a:r>
              <a:rPr b="0" lang="fr-FR" sz="1800" spc="-1" strike="noStrike">
                <a:solidFill>
                  <a:srgbClr val="ffffff"/>
                </a:solidFill>
                <a:latin typeface="Calibri"/>
              </a:rPr>
              <a:t>Deus ex machina (ET)</a:t>
            </a:r>
            <a:endParaRPr b="0" lang="fr-FR" sz="1800" spc="-1" strike="noStrike">
              <a:latin typeface="Arial"/>
            </a:endParaRPr>
          </a:p>
        </p:txBody>
      </p:sp>
      <p:sp>
        <p:nvSpPr>
          <p:cNvPr id="166" name="CustomShape 15"/>
          <p:cNvSpPr/>
          <p:nvPr/>
        </p:nvSpPr>
        <p:spPr>
          <a:xfrm>
            <a:off x="9640800" y="3059280"/>
            <a:ext cx="2035080" cy="1647720"/>
          </a:xfrm>
          <a:prstGeom prst="triangle">
            <a:avLst>
              <a:gd name="adj" fmla="val 50000"/>
            </a:avLst>
          </a:prstGeom>
          <a:ln/>
        </p:spPr>
        <p:style>
          <a:lnRef idx="2">
            <a:schemeClr val="dk1">
              <a:shade val="50000"/>
            </a:schemeClr>
          </a:lnRef>
          <a:fillRef idx="1">
            <a:schemeClr val="dk1"/>
          </a:fillRef>
          <a:effectRef idx="0">
            <a:schemeClr val="dk1"/>
          </a:effectRef>
          <a:fontRef idx="minor"/>
        </p:style>
        <p:txBody>
          <a:bodyPr lIns="90000" rIns="90000" tIns="45000" bIns="45000" anchor="ctr"/>
          <a:p>
            <a:pPr algn="ctr">
              <a:lnSpc>
                <a:spcPct val="100000"/>
              </a:lnSpc>
            </a:pPr>
            <a:r>
              <a:rPr b="0" lang="fr-FR" sz="1800" spc="-1" strike="noStrike">
                <a:solidFill>
                  <a:srgbClr val="ffffff"/>
                </a:solidFill>
                <a:latin typeface="Calibri"/>
              </a:rPr>
              <a:t>Finitude humaine</a:t>
            </a:r>
            <a:endParaRPr b="0" lang="fr-FR" sz="1800" spc="-1" strike="noStrike">
              <a:latin typeface="Arial"/>
            </a:endParaRPr>
          </a:p>
        </p:txBody>
      </p:sp>
      <p:sp>
        <p:nvSpPr>
          <p:cNvPr id="167" name="CustomShape 16"/>
          <p:cNvSpPr/>
          <p:nvPr/>
        </p:nvSpPr>
        <p:spPr>
          <a:xfrm flipH="1" rot="16200000">
            <a:off x="1303560" y="519120"/>
            <a:ext cx="969120" cy="84636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
        <p:nvSpPr>
          <p:cNvPr id="168" name="CustomShape 17"/>
          <p:cNvSpPr/>
          <p:nvPr/>
        </p:nvSpPr>
        <p:spPr>
          <a:xfrm flipV="1" rot="10800000">
            <a:off x="10250280" y="4706640"/>
            <a:ext cx="1185120" cy="99324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
        <p:nvSpPr>
          <p:cNvPr id="169" name="CustomShape 18"/>
          <p:cNvSpPr/>
          <p:nvPr/>
        </p:nvSpPr>
        <p:spPr>
          <a:xfrm flipV="1" rot="10800000">
            <a:off x="8214840" y="865800"/>
            <a:ext cx="518040" cy="72360"/>
          </a:xfrm>
          <a:prstGeom prst="bentConnector3">
            <a:avLst>
              <a:gd name="adj1" fmla="val 50000"/>
            </a:avLst>
          </a:prstGeom>
          <a:noFill/>
          <a:ln>
            <a:tailEnd len="med" type="triangle" w="med"/>
          </a:ln>
        </p:spPr>
        <p:style>
          <a:lnRef idx="1">
            <a:schemeClr val="accent1"/>
          </a:lnRef>
          <a:fillRef idx="0">
            <a:schemeClr val="accent1"/>
          </a:fillRef>
          <a:effectRef idx="0">
            <a:schemeClr val="accent1"/>
          </a:effectRef>
          <a:fontRef idx="minor"/>
        </p:style>
      </p:sp>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Histoire de l’espèce </a:t>
            </a:r>
            <a:endParaRPr b="0" lang="fr-FR" sz="4400" spc="-1" strike="noStrike">
              <a:solidFill>
                <a:srgbClr val="000000"/>
              </a:solidFill>
              <a:latin typeface="Calibri"/>
            </a:endParaRPr>
          </a:p>
        </p:txBody>
      </p:sp>
      <p:sp>
        <p:nvSpPr>
          <p:cNvPr id="171" name="TextShape 2"/>
          <p:cNvSpPr txBox="1"/>
          <p:nvPr/>
        </p:nvSpPr>
        <p:spPr>
          <a:xfrm>
            <a:off x="838080" y="1825560"/>
            <a:ext cx="10515240" cy="4350960"/>
          </a:xfrm>
          <a:prstGeom prst="rect">
            <a:avLst/>
          </a:prstGeom>
          <a:noFill/>
          <a:ln>
            <a:noFill/>
          </a:ln>
        </p:spPr>
        <p:txBody>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Idée que l’homme est dépendant de l’infiniment grand (ballet des planètes, vide spatial) et des lois du cosmos qui se meuvent sur des durées de temps bien plus longues que lui.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L’histoire de l’espèce passe par des phases de stagnation, puis des moments cruciaux où un saut qualitatif est franchi et l’histoire se remet en mouvement :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invention de l’outil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dépassement de l’outil par l’intelligence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dépassement de la finitude </a:t>
            </a:r>
            <a:endParaRPr b="0" lang="fr-FR" sz="2800" spc="-1" strike="noStrike">
              <a:solidFill>
                <a:srgbClr val="000000"/>
              </a:solidFill>
              <a:latin typeface="Calibri"/>
            </a:endParaRPr>
          </a:p>
        </p:txBody>
      </p:sp>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Les limites de la technologie </a:t>
            </a:r>
            <a:endParaRPr b="0" lang="fr-FR" sz="4400" spc="-1" strike="noStrike">
              <a:solidFill>
                <a:srgbClr val="000000"/>
              </a:solidFill>
              <a:latin typeface="Calibri"/>
            </a:endParaRPr>
          </a:p>
        </p:txBody>
      </p:sp>
      <p:sp>
        <p:nvSpPr>
          <p:cNvPr id="173" name="TextShape 2"/>
          <p:cNvSpPr txBox="1"/>
          <p:nvPr/>
        </p:nvSpPr>
        <p:spPr>
          <a:xfrm>
            <a:off x="838080" y="1825560"/>
            <a:ext cx="10515240" cy="4350960"/>
          </a:xfrm>
          <a:prstGeom prst="rect">
            <a:avLst/>
          </a:prstGeom>
          <a:noFill/>
          <a:ln>
            <a:noFill/>
          </a:ln>
        </p:spPr>
        <p:txBody>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La vitesse apparaît comme nécessaire, mais insuffisante.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-la vitesse est nécessaire pour parcourir l’espace et conquérir le monde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mais la vitesse de l’évolution technologique peut aussi engendrer le confort, voire la stagnation.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-mieux, elle menace de faire de l’homme la victime de la machine dont il dépend. </a:t>
            </a:r>
            <a:endParaRPr b="0" lang="fr-FR" sz="2800" spc="-1" strike="noStrike">
              <a:solidFill>
                <a:srgbClr val="000000"/>
              </a:solidFill>
              <a:latin typeface="Calibri"/>
            </a:endParaRPr>
          </a:p>
        </p:txBody>
      </p:sp>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D’où la problématisation </a:t>
            </a:r>
            <a:endParaRPr b="0" lang="fr-FR" sz="4400" spc="-1" strike="noStrike">
              <a:solidFill>
                <a:srgbClr val="000000"/>
              </a:solidFill>
              <a:latin typeface="Calibri"/>
            </a:endParaRPr>
          </a:p>
        </p:txBody>
      </p:sp>
      <p:sp>
        <p:nvSpPr>
          <p:cNvPr id="175" name="TextShape 2"/>
          <p:cNvSpPr txBox="1"/>
          <p:nvPr/>
        </p:nvSpPr>
        <p:spPr>
          <a:xfrm>
            <a:off x="838080" y="1825560"/>
            <a:ext cx="1051524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En quoi le thème « A tte vitesse » nous pousse-t-il à appréhender les points positifs et les avantages de la vitesse :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le négatif : le danger d’une humanité entraînée dans des mutations techniques qui mettent en jeu sa survie, et menacent de faire des hommes des machines ?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le positif : la nécessité de maintenir le mouvement, l’évolution et de ne pas stagner dans une histoire immobile, synonyme de retour en arrière ? </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La lenteur et la stagnation comme la vitesse peuvent nous perdre, qui trouvera le juste rythme entre les deux ? </a:t>
            </a:r>
            <a:endParaRPr b="0" lang="fr-FR" sz="2800" spc="-1" strike="noStrike">
              <a:solidFill>
                <a:srgbClr val="000000"/>
              </a:solidFill>
              <a:latin typeface="Calibri"/>
            </a:endParaRPr>
          </a:p>
        </p:txBody>
      </p:sp>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Introduction </a:t>
            </a:r>
            <a:endParaRPr b="0" lang="fr-FR" sz="4400" spc="-1" strike="noStrike">
              <a:solidFill>
                <a:srgbClr val="000000"/>
              </a:solidFill>
              <a:latin typeface="Calibri"/>
            </a:endParaRPr>
          </a:p>
        </p:txBody>
      </p:sp>
      <p:sp>
        <p:nvSpPr>
          <p:cNvPr id="90" name="TextShape 2"/>
          <p:cNvSpPr txBox="1"/>
          <p:nvPr/>
        </p:nvSpPr>
        <p:spPr>
          <a:xfrm>
            <a:off x="838080" y="1825560"/>
            <a:ext cx="5889600" cy="425880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2001 commence sur les accords d’</a:t>
            </a:r>
            <a:r>
              <a:rPr b="0" i="1" lang="fr-FR" sz="2800" spc="-1" strike="noStrike">
                <a:solidFill>
                  <a:srgbClr val="000000"/>
                </a:solidFill>
                <a:latin typeface="Calibri"/>
              </a:rPr>
              <a:t>Ainsi parlait Zarathoustra </a:t>
            </a:r>
            <a:r>
              <a:rPr b="0" lang="fr-FR" sz="2800" spc="-1" strike="noStrike">
                <a:solidFill>
                  <a:srgbClr val="000000"/>
                </a:solidFill>
                <a:latin typeface="Calibri"/>
              </a:rPr>
              <a:t>de Richard Strauss, œuvre musicale inspiré par l’ouvrage éponyme de Friedrich Nietzsche.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Friedrich Nietzsche avait théorisé dans son ouvrage la venue du « surhomme », qui serait à l’homme ce que l’homme est au singe : un être supérieur, libéré des besoins et des limites de l’humanité actuelle.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Et de fait, le film nous convie en trois étapes à découvrir: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-le début de l’humanité qui s’extrait de l’animalité par la maîtrise de l’outil (première partie du film)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-l’humanité dans un avenir proche lancée dans la conquête de l’espace, une humanité très dépendante de la technique et de l’intelligence artificielle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-l’assomption de l’humanité dans une post-humanité libérée de la technique à la suite de la rencontre avec une civilisation extraterrestre supérieure. </a:t>
            </a:r>
            <a:endParaRPr b="0" lang="fr-FR" sz="2800" spc="-1" strike="noStrike">
              <a:solidFill>
                <a:srgbClr val="000000"/>
              </a:solidFill>
              <a:latin typeface="Calibri"/>
            </a:endParaRPr>
          </a:p>
        </p:txBody>
      </p:sp>
      <p:pic>
        <p:nvPicPr>
          <p:cNvPr id="91" name="Image 4" descr=""/>
          <p:cNvPicPr/>
          <p:nvPr/>
        </p:nvPicPr>
        <p:blipFill>
          <a:blip r:embed="rId1"/>
          <a:stretch/>
        </p:blipFill>
        <p:spPr>
          <a:xfrm>
            <a:off x="7055640" y="3851280"/>
            <a:ext cx="4190760" cy="1845000"/>
          </a:xfrm>
          <a:prstGeom prst="rect">
            <a:avLst/>
          </a:prstGeom>
          <a:ln>
            <a:noFill/>
          </a:ln>
        </p:spPr>
      </p:pic>
      <p:pic>
        <p:nvPicPr>
          <p:cNvPr id="92" name="Image 6" descr=""/>
          <p:cNvPicPr/>
          <p:nvPr/>
        </p:nvPicPr>
        <p:blipFill>
          <a:blip r:embed="rId2"/>
          <a:stretch/>
        </p:blipFill>
        <p:spPr>
          <a:xfrm>
            <a:off x="7402320" y="703080"/>
            <a:ext cx="3497760" cy="2725560"/>
          </a:xfrm>
          <a:prstGeom prst="rect">
            <a:avLst/>
          </a:prstGeom>
          <a:ln>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Plan du cours </a:t>
            </a:r>
            <a:endParaRPr b="0" lang="fr-FR" sz="4400" spc="-1" strike="noStrike">
              <a:solidFill>
                <a:srgbClr val="000000"/>
              </a:solidFill>
              <a:latin typeface="Calibri"/>
            </a:endParaRPr>
          </a:p>
        </p:txBody>
      </p:sp>
      <p:sp>
        <p:nvSpPr>
          <p:cNvPr id="94" name="TextShape 2"/>
          <p:cNvSpPr txBox="1"/>
          <p:nvPr/>
        </p:nvSpPr>
        <p:spPr>
          <a:xfrm>
            <a:off x="838080" y="1825560"/>
            <a:ext cx="6849000" cy="4350960"/>
          </a:xfrm>
          <a:prstGeom prst="rect">
            <a:avLst/>
          </a:prstGeom>
          <a:noFill/>
          <a:ln>
            <a:noFill/>
          </a:ln>
        </p:spPr>
        <p:txBody>
          <a:bodyPr>
            <a:normAutofit/>
          </a:bodyPr>
          <a:p>
            <a:pPr>
              <a:lnSpc>
                <a:spcPct val="100000"/>
              </a:lnSpc>
              <a:spcBef>
                <a:spcPts val="1001"/>
              </a:spcBef>
            </a:pPr>
            <a:r>
              <a:rPr b="0" lang="fr-FR" sz="2800" spc="-1" strike="noStrike">
                <a:solidFill>
                  <a:srgbClr val="000000"/>
                </a:solidFill>
                <a:latin typeface="Calibri"/>
              </a:rPr>
              <a:t>(1-4 Analyse du film, 5 - Synthèse)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1. Les débuts de l’humanité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2. L’humanité se lance dans la conquête spatiale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3. La conquête spatiale, suite : vers Jupiter</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4. Vers le dépassement de l’humanité</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5. Synthèse : vitesse, lenteur, histoire</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6. problématisation possible du thème « A tte vitesse »</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Points 1 et 2 : visioconférence du 13 mai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Points 3 à 6 : visioconférence du 20 mai.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 </a:t>
            </a:r>
            <a:endParaRPr b="0" lang="fr-FR" sz="2800" spc="-1" strike="noStrike">
              <a:solidFill>
                <a:srgbClr val="000000"/>
              </a:solidFill>
              <a:latin typeface="Calibri"/>
            </a:endParaRPr>
          </a:p>
        </p:txBody>
      </p:sp>
      <p:pic>
        <p:nvPicPr>
          <p:cNvPr id="95" name="Image 4" descr=""/>
          <p:cNvPicPr/>
          <p:nvPr/>
        </p:nvPicPr>
        <p:blipFill>
          <a:blip r:embed="rId1"/>
          <a:stretch/>
        </p:blipFill>
        <p:spPr>
          <a:xfrm>
            <a:off x="7783920" y="1930320"/>
            <a:ext cx="4234320" cy="223200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1. Les débuts de l’humanité </a:t>
            </a:r>
            <a:endParaRPr b="0" lang="fr-FR" sz="4400" spc="-1" strike="noStrike">
              <a:solidFill>
                <a:srgbClr val="000000"/>
              </a:solidFill>
              <a:latin typeface="Calibri"/>
            </a:endParaRPr>
          </a:p>
        </p:txBody>
      </p:sp>
      <p:sp>
        <p:nvSpPr>
          <p:cNvPr id="97" name="TextShape 2"/>
          <p:cNvSpPr txBox="1"/>
          <p:nvPr/>
        </p:nvSpPr>
        <p:spPr>
          <a:xfrm>
            <a:off x="838080" y="1825560"/>
            <a:ext cx="716544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Une pièce en 4 actes…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1. 1. Séquence titre : lever de soleil sur le globe terrestre.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 </a:t>
            </a:r>
            <a:r>
              <a:rPr b="0" lang="fr-FR" sz="2800" spc="-1" strike="noStrike">
                <a:solidFill>
                  <a:srgbClr val="000000"/>
                </a:solidFill>
                <a:latin typeface="Calibri"/>
              </a:rPr>
              <a:t>« L’aube de l’humanité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1. 2.Première séquence : l’homme, cet animal fragile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1. 3. Deuxième séquence : apparition du monolithe et invention de l’outil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1. 4. Troisième séquence : les innovations permises par l’outil (chasse, défense du territoire)</a:t>
            </a:r>
            <a:endParaRPr b="0" lang="fr-FR" sz="2800" spc="-1" strike="noStrike">
              <a:solidFill>
                <a:srgbClr val="000000"/>
              </a:solidFill>
              <a:latin typeface="Calibri"/>
            </a:endParaRPr>
          </a:p>
          <a:p>
            <a:pPr>
              <a:lnSpc>
                <a:spcPct val="90000"/>
              </a:lnSpc>
              <a:spcBef>
                <a:spcPts val="1001"/>
              </a:spcBef>
            </a:pPr>
            <a:endParaRPr b="0" lang="fr-FR" sz="2800" spc="-1" strike="noStrike">
              <a:solidFill>
                <a:srgbClr val="000000"/>
              </a:solidFill>
              <a:latin typeface="Calibri"/>
            </a:endParaRPr>
          </a:p>
        </p:txBody>
      </p:sp>
      <p:pic>
        <p:nvPicPr>
          <p:cNvPr id="98" name="Image 4" descr=""/>
          <p:cNvPicPr/>
          <p:nvPr/>
        </p:nvPicPr>
        <p:blipFill>
          <a:blip r:embed="rId1"/>
          <a:stretch/>
        </p:blipFill>
        <p:spPr>
          <a:xfrm>
            <a:off x="9163440" y="0"/>
            <a:ext cx="3028320" cy="1577160"/>
          </a:xfrm>
          <a:prstGeom prst="rect">
            <a:avLst/>
          </a:prstGeom>
          <a:ln>
            <a:noFill/>
          </a:ln>
        </p:spPr>
      </p:pic>
      <p:pic>
        <p:nvPicPr>
          <p:cNvPr id="99" name="Image 6" descr=""/>
          <p:cNvPicPr/>
          <p:nvPr/>
        </p:nvPicPr>
        <p:blipFill>
          <a:blip r:embed="rId2"/>
          <a:stretch/>
        </p:blipFill>
        <p:spPr>
          <a:xfrm>
            <a:off x="9185400" y="1577520"/>
            <a:ext cx="3006000" cy="1749240"/>
          </a:xfrm>
          <a:prstGeom prst="rect">
            <a:avLst/>
          </a:prstGeom>
          <a:ln>
            <a:noFill/>
          </a:ln>
        </p:spPr>
      </p:pic>
      <p:pic>
        <p:nvPicPr>
          <p:cNvPr id="100" name="Image 8" descr=""/>
          <p:cNvPicPr/>
          <p:nvPr/>
        </p:nvPicPr>
        <p:blipFill>
          <a:blip r:embed="rId3"/>
          <a:stretch/>
        </p:blipFill>
        <p:spPr>
          <a:xfrm>
            <a:off x="9185400" y="3268080"/>
            <a:ext cx="3006000" cy="1787760"/>
          </a:xfrm>
          <a:prstGeom prst="rect">
            <a:avLst/>
          </a:prstGeom>
          <a:ln>
            <a:noFill/>
          </a:ln>
        </p:spPr>
      </p:pic>
      <p:pic>
        <p:nvPicPr>
          <p:cNvPr id="101" name="Image 10" descr=""/>
          <p:cNvPicPr/>
          <p:nvPr/>
        </p:nvPicPr>
        <p:blipFill>
          <a:blip r:embed="rId4"/>
          <a:stretch/>
        </p:blipFill>
        <p:spPr>
          <a:xfrm>
            <a:off x="9195840" y="5017680"/>
            <a:ext cx="2963160" cy="183996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2. Le futur proche </a:t>
            </a:r>
            <a:endParaRPr b="0" lang="fr-FR" sz="4400" spc="-1" strike="noStrike">
              <a:solidFill>
                <a:srgbClr val="000000"/>
              </a:solidFill>
              <a:latin typeface="Calibri"/>
            </a:endParaRPr>
          </a:p>
        </p:txBody>
      </p:sp>
      <p:sp>
        <p:nvSpPr>
          <p:cNvPr id="103" name="TextShape 2"/>
          <p:cNvSpPr txBox="1"/>
          <p:nvPr/>
        </p:nvSpPr>
        <p:spPr>
          <a:xfrm>
            <a:off x="838080" y="1825560"/>
            <a:ext cx="553968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Cette partie du film se trouve elle-même divisée en deux moments bien distincts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2. 1. l’intrigue sur la base lunaire : découverte d’un nouveau monolithe </a:t>
            </a:r>
            <a:endParaRPr b="0" lang="fr-FR" sz="2800" spc="-1" strike="noStrike">
              <a:solidFill>
                <a:srgbClr val="000000"/>
              </a:solidFill>
              <a:latin typeface="Calibri"/>
            </a:endParaRPr>
          </a:p>
          <a:p>
            <a:pPr>
              <a:lnSpc>
                <a:spcPct val="100000"/>
              </a:lnSpc>
              <a:spcBef>
                <a:spcPts val="1001"/>
              </a:spcBef>
            </a:pPr>
            <a:r>
              <a:rPr b="0" lang="fr-FR" sz="2800" spc="-1" strike="noStrike">
                <a:solidFill>
                  <a:srgbClr val="000000"/>
                </a:solidFill>
                <a:latin typeface="Calibri"/>
              </a:rPr>
              <a:t>2. 2. l’intrigue de la mission Jupiter : poursuite du signal lancé par le nouveau monolithe et découverte d’un autre monolithe en orbite autour de Jupiter, qui ouvre une porte vers un ailleurs. </a:t>
            </a:r>
            <a:endParaRPr b="0" lang="fr-FR" sz="2800" spc="-1" strike="noStrike">
              <a:solidFill>
                <a:srgbClr val="000000"/>
              </a:solidFill>
              <a:latin typeface="Calibri"/>
            </a:endParaRPr>
          </a:p>
          <a:p>
            <a:pPr>
              <a:lnSpc>
                <a:spcPct val="100000"/>
              </a:lnSpc>
              <a:spcBef>
                <a:spcPts val="1001"/>
              </a:spcBef>
            </a:pPr>
            <a:endParaRPr b="0" lang="fr-FR" sz="2800" spc="-1" strike="noStrike">
              <a:solidFill>
                <a:srgbClr val="000000"/>
              </a:solidFill>
              <a:latin typeface="Calibri"/>
            </a:endParaRPr>
          </a:p>
        </p:txBody>
      </p:sp>
      <p:pic>
        <p:nvPicPr>
          <p:cNvPr id="104" name="Image 4" descr=""/>
          <p:cNvPicPr/>
          <p:nvPr/>
        </p:nvPicPr>
        <p:blipFill>
          <a:blip r:embed="rId1"/>
          <a:stretch/>
        </p:blipFill>
        <p:spPr>
          <a:xfrm>
            <a:off x="7776720" y="925560"/>
            <a:ext cx="3891600" cy="2051280"/>
          </a:xfrm>
          <a:prstGeom prst="rect">
            <a:avLst/>
          </a:prstGeom>
          <a:ln>
            <a:noFill/>
          </a:ln>
        </p:spPr>
      </p:pic>
      <p:pic>
        <p:nvPicPr>
          <p:cNvPr id="105" name="Image 6" descr=""/>
          <p:cNvPicPr/>
          <p:nvPr/>
        </p:nvPicPr>
        <p:blipFill>
          <a:blip r:embed="rId2"/>
          <a:stretch/>
        </p:blipFill>
        <p:spPr>
          <a:xfrm>
            <a:off x="7776720" y="3537720"/>
            <a:ext cx="3849120" cy="2051280"/>
          </a:xfrm>
          <a:prstGeom prst="rect">
            <a:avLst/>
          </a:prstGeom>
          <a:ln>
            <a:noFill/>
          </a:ln>
        </p:spPr>
      </p:pic>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3. L’évolution humaine relancée : le voyage vers Jupiter </a:t>
            </a:r>
            <a:endParaRPr b="0" lang="fr-FR" sz="4400" spc="-1" strike="noStrike">
              <a:solidFill>
                <a:srgbClr val="000000"/>
              </a:solidFill>
              <a:latin typeface="Calibri"/>
            </a:endParaRPr>
          </a:p>
        </p:txBody>
      </p:sp>
      <p:sp>
        <p:nvSpPr>
          <p:cNvPr id="107" name="TextShape 2"/>
          <p:cNvSpPr txBox="1"/>
          <p:nvPr/>
        </p:nvSpPr>
        <p:spPr>
          <a:xfrm>
            <a:off x="5892840" y="1825560"/>
            <a:ext cx="590220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La lutte pour la vie entre l’homme et l’intelligence artificielle : qui rencontrera l’intelligence première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Le moteur d’une nouvelle évolution où l’homme dépasse la technique pour se redéfinir de manière spirituelle, par l’intelligence.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David affronte le Goliath mécanique et informatique qu’est l’ordinateur Hal, avec des moyens dérisoires (tournevis).  </a:t>
            </a:r>
            <a:endParaRPr b="0" lang="fr-FR" sz="2800" spc="-1" strike="noStrike">
              <a:solidFill>
                <a:srgbClr val="000000"/>
              </a:solidFill>
              <a:latin typeface="Calibri"/>
            </a:endParaRPr>
          </a:p>
        </p:txBody>
      </p:sp>
      <p:pic>
        <p:nvPicPr>
          <p:cNvPr id="108" name="Image 6" descr=""/>
          <p:cNvPicPr/>
          <p:nvPr/>
        </p:nvPicPr>
        <p:blipFill>
          <a:blip r:embed="rId1"/>
          <a:stretch/>
        </p:blipFill>
        <p:spPr>
          <a:xfrm>
            <a:off x="396360" y="1991160"/>
            <a:ext cx="5257440" cy="3552480"/>
          </a:xfrm>
          <a:prstGeom prst="rect">
            <a:avLst/>
          </a:prstGeom>
          <a:ln>
            <a:noFill/>
          </a:ln>
        </p:spPr>
      </p:pic>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3.1. la performance technique </a:t>
            </a:r>
            <a:endParaRPr b="0" lang="fr-FR" sz="4400" spc="-1" strike="noStrike">
              <a:solidFill>
                <a:srgbClr val="000000"/>
              </a:solidFill>
              <a:latin typeface="Calibri"/>
            </a:endParaRPr>
          </a:p>
        </p:txBody>
      </p:sp>
      <p:sp>
        <p:nvSpPr>
          <p:cNvPr id="110" name="TextShape 2"/>
          <p:cNvSpPr txBox="1"/>
          <p:nvPr/>
        </p:nvSpPr>
        <p:spPr>
          <a:xfrm>
            <a:off x="838080" y="1825560"/>
            <a:ext cx="458028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Le vol vers Jupiter engage une fois de plus la maîtrise de l’homme sur son environnement :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vaisseau très moderne et rapide qui permet de parcourir la distance Terre-Jupiter en quelques mois.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 homme créateur d’une intelligence artificielle qui le seconde dans ses tâches (Hal en Vo, CARL en Vf) et de dépasse en « vitesse » et en « fiabilité ». </a:t>
            </a:r>
            <a:endParaRPr b="0" lang="fr-FR" sz="2800" spc="-1" strike="noStrike">
              <a:solidFill>
                <a:srgbClr val="000000"/>
              </a:solidFill>
              <a:latin typeface="Calibri"/>
            </a:endParaRPr>
          </a:p>
        </p:txBody>
      </p:sp>
      <p:pic>
        <p:nvPicPr>
          <p:cNvPr id="111" name="Image 4" descr=""/>
          <p:cNvPicPr/>
          <p:nvPr/>
        </p:nvPicPr>
        <p:blipFill>
          <a:blip r:embed="rId1"/>
          <a:stretch/>
        </p:blipFill>
        <p:spPr>
          <a:xfrm>
            <a:off x="5937840" y="1887480"/>
            <a:ext cx="6057720" cy="2809440"/>
          </a:xfrm>
          <a:prstGeom prst="rect">
            <a:avLst/>
          </a:prstGeom>
          <a:ln>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TextShape 1"/>
          <p:cNvSpPr txBox="1"/>
          <p:nvPr/>
        </p:nvSpPr>
        <p:spPr>
          <a:xfrm>
            <a:off x="838080" y="365040"/>
            <a:ext cx="10515240" cy="1325160"/>
          </a:xfrm>
          <a:prstGeom prst="rect">
            <a:avLst/>
          </a:prstGeom>
          <a:noFill/>
          <a:ln>
            <a:noFill/>
          </a:ln>
        </p:spPr>
        <p:txBody>
          <a:bodyPr anchor="ctr"/>
          <a:p>
            <a:pPr>
              <a:lnSpc>
                <a:spcPct val="90000"/>
              </a:lnSpc>
            </a:pPr>
            <a:r>
              <a:rPr b="0" lang="fr-FR" sz="4400" spc="-1" strike="noStrike">
                <a:solidFill>
                  <a:srgbClr val="000000"/>
                </a:solidFill>
                <a:latin typeface="Calibri Light"/>
              </a:rPr>
              <a:t>3. 2. La stagnation ? </a:t>
            </a:r>
            <a:endParaRPr b="0" lang="fr-FR" sz="4400" spc="-1" strike="noStrike">
              <a:solidFill>
                <a:srgbClr val="000000"/>
              </a:solidFill>
              <a:latin typeface="Calibri"/>
            </a:endParaRPr>
          </a:p>
        </p:txBody>
      </p:sp>
      <p:sp>
        <p:nvSpPr>
          <p:cNvPr id="113" name="TextShape 2"/>
          <p:cNvSpPr txBox="1"/>
          <p:nvPr/>
        </p:nvSpPr>
        <p:spPr>
          <a:xfrm>
            <a:off x="5351040" y="1825560"/>
            <a:ext cx="6002640" cy="4350960"/>
          </a:xfrm>
          <a:prstGeom prst="rect">
            <a:avLst/>
          </a:prstGeom>
          <a:noFill/>
          <a:ln>
            <a:noFill/>
          </a:ln>
        </p:spPr>
        <p:txBody>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Pourtant plusieurs indices montrent que cette humanité très moderne a atteint un palier de cette évolution qui risque de durer longtemps. </a:t>
            </a:r>
            <a:endParaRPr b="0" lang="fr-FR"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Nous somme amenés à adopter à plusieurs reprise le point de vue de HAL dont les réactions le rendent parfois plus humains que les acteurs au jeu souvent froid</a:t>
            </a:r>
            <a:endParaRPr b="0" lang="fr-FR" sz="2800" spc="-1" strike="noStrike">
              <a:solidFill>
                <a:srgbClr val="000000"/>
              </a:solidFill>
              <a:latin typeface="Calibri"/>
            </a:endParaRPr>
          </a:p>
        </p:txBody>
      </p:sp>
      <p:pic>
        <p:nvPicPr>
          <p:cNvPr id="114" name="Image 4" descr=""/>
          <p:cNvPicPr/>
          <p:nvPr/>
        </p:nvPicPr>
        <p:blipFill>
          <a:blip r:embed="rId1"/>
          <a:stretch/>
        </p:blipFill>
        <p:spPr>
          <a:xfrm>
            <a:off x="0" y="1541160"/>
            <a:ext cx="5102280" cy="2247840"/>
          </a:xfrm>
          <a:prstGeom prst="rect">
            <a:avLst/>
          </a:prstGeom>
          <a:ln>
            <a:noFill/>
          </a:ln>
        </p:spPr>
      </p:pic>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386</TotalTime>
  <Application>LibreOffice/5.4.5.1$Windows_X86_64 LibreOffice_project/79c9829dd5d8054ec39a82dc51cd9eff340dbee8</Application>
  <Words>1765</Words>
  <Paragraphs>132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2020-05-12T14:11:30Z</dcterms:created>
  <dc:creator>Florent Libral</dc:creator>
  <dc:description/>
  <dc:language>fr-FR</dc:language>
  <cp:lastModifiedBy/>
  <cp:lastPrinted>2020-05-20T10:47:03Z</cp:lastPrinted>
  <dcterms:modified xsi:type="dcterms:W3CDTF">2020-05-20T10:56:34Z</dcterms:modified>
  <cp:revision>89</cp:revision>
  <dc:subject/>
  <dc:title>Cours II</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Grand écran</vt:lpwstr>
  </property>
  <property fmtid="{D5CDD505-2E9C-101B-9397-08002B2CF9AE}" pid="9" name="ScaleCrop">
    <vt:bool>0</vt:bool>
  </property>
  <property fmtid="{D5CDD505-2E9C-101B-9397-08002B2CF9AE}" pid="10" name="ShareDoc">
    <vt:bool>0</vt:bool>
  </property>
  <property fmtid="{D5CDD505-2E9C-101B-9397-08002B2CF9AE}" pid="11" name="Slides">
    <vt:i4>24</vt:i4>
  </property>
</Properties>
</file>