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75" r:id="rId7"/>
    <p:sldId id="276" r:id="rId8"/>
    <p:sldId id="277" r:id="rId9"/>
    <p:sldId id="274" r:id="rId10"/>
    <p:sldId id="260" r:id="rId11"/>
    <p:sldId id="271" r:id="rId12"/>
    <p:sldId id="273" r:id="rId13"/>
    <p:sldId id="262" r:id="rId14"/>
    <p:sldId id="263" r:id="rId15"/>
    <p:sldId id="264" r:id="rId16"/>
    <p:sldId id="267" r:id="rId17"/>
    <p:sldId id="268" r:id="rId18"/>
    <p:sldId id="270" r:id="rId19"/>
    <p:sldId id="27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7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9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1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1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14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62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02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09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08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17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18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8434-EE76-4AA1-B3A5-A8764BBFCACC}" type="datetimeFigureOut">
              <a:rPr lang="fr-FR" smtClean="0"/>
              <a:t>19/02/2022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4B8A6-C994-4E68-A8A2-7EDD5ACF5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58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Enseignement de spécialité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HLP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22536" y="4293096"/>
            <a:ext cx="4040188" cy="639762"/>
          </a:xfrm>
        </p:spPr>
        <p:txBody>
          <a:bodyPr/>
          <a:lstStyle/>
          <a:p>
            <a:r>
              <a:rPr lang="fr-FR" dirty="0"/>
              <a:t>Que signifie le sigle H L P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57200" y="4725144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H = </a:t>
            </a:r>
            <a:r>
              <a:rPr lang="fr-FR" dirty="0">
                <a:solidFill>
                  <a:srgbClr val="FF0000"/>
                </a:solidFill>
              </a:rPr>
              <a:t>Humanités </a:t>
            </a:r>
          </a:p>
          <a:p>
            <a:pPr marL="0" indent="0">
              <a:buNone/>
            </a:pPr>
            <a:r>
              <a:rPr lang="fr-FR" dirty="0"/>
              <a:t>L  = Littérature</a:t>
            </a:r>
          </a:p>
          <a:p>
            <a:pPr marL="0" indent="0">
              <a:buNone/>
            </a:pPr>
            <a:r>
              <a:rPr lang="fr-FR" dirty="0"/>
              <a:t>P  = Philosophie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Humanités </a:t>
            </a:r>
            <a:r>
              <a:rPr lang="fr-FR" dirty="0"/>
              <a:t>: une tradition qui remonte à l’Antiquité dont les disciplines sont «  littéraires » : la grammaire, la philosophie, la rhétorique mais aussi «  scientifiques » : l’arithmétique, la géométrie, l’astronomie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EB8C74-8169-43C5-BA85-A34C423BA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54708"/>
            <a:ext cx="2376645" cy="3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élèves travaillent à partir de textes, d’images, de documents sonores et visuels, d’œuvres cinématographiques, sur de grands thèmes de l’Antiquité à aujourd’hui</a:t>
            </a:r>
          </a:p>
          <a:p>
            <a:pPr algn="ctr">
              <a:buFontTx/>
              <a:buChar char="-"/>
            </a:pP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0304C6-4B8A-41CF-B089-69A52F90D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1923391" cy="30963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194948-5CF3-4774-8368-1371A3898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07" y="3261310"/>
            <a:ext cx="2366962" cy="33220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935280-9CFF-42C9-922D-17429990B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61" y="1052736"/>
            <a:ext cx="1324607" cy="22632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968159C-81EE-42DE-ABF7-356F367E9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" y="4660131"/>
            <a:ext cx="2477624" cy="18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Première année</a:t>
            </a:r>
            <a:br>
              <a:rPr lang="fr-FR" dirty="0"/>
            </a:br>
            <a:r>
              <a:rPr lang="fr-FR" dirty="0"/>
              <a:t>De l’Antiquité au monde contemporain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Les pouvoirs de la parole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Les représentation du monde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19F3BA-406A-4372-8686-95C93F17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2420888"/>
            <a:ext cx="3419475" cy="3419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4D1BCD-607A-4C1C-B807-23FB16C74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29937"/>
            <a:ext cx="3886200" cy="26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7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Deuxième année : </a:t>
            </a:r>
            <a:br>
              <a:rPr lang="fr-FR" dirty="0"/>
            </a:br>
            <a:r>
              <a:rPr lang="fr-FR" dirty="0"/>
              <a:t>du XVIII</a:t>
            </a:r>
            <a:r>
              <a:rPr lang="fr-FR" sz="3100" dirty="0"/>
              <a:t>e</a:t>
            </a:r>
            <a:r>
              <a:rPr lang="fr-FR" dirty="0"/>
              <a:t> s. à nos jours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La recherche de soi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L’humanité en question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F9E517-066C-48BB-823F-AA9547E0E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" y="2420888"/>
            <a:ext cx="4228039" cy="22126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8BD3BB-33DE-4FF9-AEC3-327B39855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2836911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0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En quoi consiste l’épreuve écrite HLP?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Epreuve écrite de 4 heures  coefficient 16 </a:t>
            </a:r>
          </a:p>
          <a:p>
            <a:r>
              <a:rPr lang="fr-FR" b="1" dirty="0">
                <a:solidFill>
                  <a:srgbClr val="FF0000"/>
                </a:solidFill>
              </a:rPr>
              <a:t>Le sujet est composé de deux parties:</a:t>
            </a:r>
          </a:p>
          <a:p>
            <a:r>
              <a:rPr lang="fr-FR" b="1" dirty="0">
                <a:solidFill>
                  <a:srgbClr val="FF0000"/>
                </a:solidFill>
              </a:rPr>
              <a:t>1 Question d’interprétation littéraire ou Question d’interprétation philosophique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9904BA-6C4A-4ECA-88AB-9C59E4946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0" y="2849630"/>
            <a:ext cx="3824340" cy="34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En quoi consiste l’épreuve écrite HLP?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Interprétation :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On attend un développement écrit exposant la compréhension et l’analyse d’un enjeu majeur du texte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D553EE-59B6-42A4-AF05-8DF16AAA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0" y="2849630"/>
            <a:ext cx="3824340" cy="34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9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En quoi consiste l’épreuve écrite en HLP?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 Essai littéraire ou Essai philosophique 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On attend une réponse organisée et étayée à une question soulevée par le texte.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Les deux questions font l’objet de corrections distinctes, l’une par un professeur de lettres, l’autre par un professeur de philosophie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87FB77-0568-4240-A5C1-A35E9A3DC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0" y="2849630"/>
            <a:ext cx="3824340" cy="34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434908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L’enseignement de spécialité HLP permet de se préparer à diverses formations: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b="1" dirty="0">
                <a:solidFill>
                  <a:srgbClr val="FF0000"/>
                </a:solidFill>
              </a:rPr>
              <a:t>Licences</a:t>
            </a:r>
            <a:r>
              <a:rPr lang="fr-FR" dirty="0"/>
              <a:t> : Sciences du langage, Information et communication, LLCE, LEA, Langues, Lettres, Philosophie, Histoire, Géographie, Sociologie, Droit, Sciences politiques, Sciences de l’éducation, Arts, Histoire de l’art et archéologie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8D309C-D6FA-4B18-ACCB-34269A569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14588"/>
            <a:ext cx="2246374" cy="29969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3347AE2-0390-4EA2-9994-BF9AEE394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760"/>
            <a:ext cx="2114845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1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4277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fr-FR" dirty="0"/>
              <a:t>  </a:t>
            </a:r>
            <a:r>
              <a:rPr lang="fr-FR" b="1" dirty="0">
                <a:solidFill>
                  <a:srgbClr val="FF0000"/>
                </a:solidFill>
              </a:rPr>
              <a:t>Classes préparatoires </a:t>
            </a:r>
            <a:r>
              <a:rPr lang="fr-FR" dirty="0"/>
              <a:t>littéraires, commerciales, instituts d’études politiques, Ecoles de commerce</a:t>
            </a:r>
          </a:p>
          <a:p>
            <a:pPr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BTS </a:t>
            </a:r>
            <a:r>
              <a:rPr lang="fr-FR" dirty="0"/>
              <a:t>Communication édition, Métiers de l’audiovisuel</a:t>
            </a:r>
          </a:p>
          <a:p>
            <a:pPr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DUT </a:t>
            </a:r>
            <a:r>
              <a:rPr lang="fr-FR" dirty="0"/>
              <a:t>Information-communication, Carrières juridiques, Gestion administrative et commerciale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E7FEF7-D2AF-4379-BF0B-A249B324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60" y="1474848"/>
            <a:ext cx="2973710" cy="1954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8DF8CA-DA8C-429B-8EF8-0FC4683F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5" y="3645024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0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Combinaisons d’EDS possible (à vous de faire la vôtre…)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13759245-9370-4388-AAC5-4D5B2BB4F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3" y="1556792"/>
            <a:ext cx="7223553" cy="4460676"/>
          </a:xfrm>
        </p:spPr>
      </p:pic>
    </p:spTree>
    <p:extLst>
      <p:ext uri="{BB962C8B-B14F-4D97-AF65-F5344CB8AC3E}">
        <p14:creationId xmlns:p14="http://schemas.microsoft.com/office/powerpoint/2010/main" val="163584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Merci de votre attention et à bientôt en HLP !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C115282-3ECF-45C5-BCC1-2710A3EA1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117554" cy="3398056"/>
          </a:xfrm>
        </p:spPr>
      </p:pic>
    </p:spTree>
    <p:extLst>
      <p:ext uri="{BB962C8B-B14F-4D97-AF65-F5344CB8AC3E}">
        <p14:creationId xmlns:p14="http://schemas.microsoft.com/office/powerpoint/2010/main" val="326555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 = </a:t>
            </a:r>
            <a:r>
              <a:rPr lang="fr-FR" b="1" dirty="0">
                <a:solidFill>
                  <a:srgbClr val="FF0000"/>
                </a:solidFill>
              </a:rPr>
              <a:t>Humanités</a:t>
            </a:r>
          </a:p>
          <a:p>
            <a:pPr marL="0" indent="0">
              <a:buNone/>
            </a:pPr>
            <a:r>
              <a:rPr lang="fr-FR" dirty="0"/>
              <a:t>L  = Littérature</a:t>
            </a:r>
          </a:p>
          <a:p>
            <a:pPr marL="0" indent="0">
              <a:buNone/>
            </a:pPr>
            <a:r>
              <a:rPr lang="fr-FR" dirty="0"/>
              <a:t>P  = Philosophie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AU XIX ° siècle, «  </a:t>
            </a:r>
            <a:r>
              <a:rPr lang="fr-FR" b="1" dirty="0">
                <a:solidFill>
                  <a:srgbClr val="FF0000"/>
                </a:solidFill>
              </a:rPr>
              <a:t>faire ses humanités</a:t>
            </a:r>
            <a:r>
              <a:rPr lang="fr-FR" dirty="0"/>
              <a:t> », c’est acquérir une culture littéraire et scientifique</a:t>
            </a:r>
          </a:p>
          <a:p>
            <a:r>
              <a:rPr lang="fr-FR" dirty="0"/>
              <a:t>Aujourd’hui, les humanités désignent un champ disciplinaire qui concerne les lettres, la philosophie et les sciences humaines et sociales ( géographie, psychologie, histoire, anthropologie, sociologie…)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BAB631-9CA0-4CF0-9B99-35AE595E3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3" y="3861048"/>
            <a:ext cx="4041776" cy="25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1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 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Cette spécialité repose sur </a:t>
            </a:r>
            <a:r>
              <a:rPr lang="fr-FR" sz="2400" b="1" dirty="0">
                <a:solidFill>
                  <a:srgbClr val="FF0000"/>
                </a:solidFill>
              </a:rPr>
              <a:t>un enseignement conjoint</a:t>
            </a:r>
            <a:r>
              <a:rPr lang="fr-FR" sz="2400" dirty="0"/>
              <a:t> entre un professeur de lettres et un professeur de philosophie. </a:t>
            </a:r>
          </a:p>
          <a:p>
            <a:r>
              <a:rPr lang="fr-FR" sz="2400" dirty="0"/>
              <a:t>Les élèves ont donc la possibilité de </a:t>
            </a:r>
            <a:r>
              <a:rPr lang="fr-FR" sz="2400" b="1" dirty="0">
                <a:solidFill>
                  <a:srgbClr val="FF0000"/>
                </a:solidFill>
              </a:rPr>
              <a:t>croiser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des regards </a:t>
            </a:r>
            <a:r>
              <a:rPr lang="fr-FR" sz="2400" dirty="0"/>
              <a:t>qui s’enrichissent mutuellement sur les thèmes du programme de l’année.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AC43E3-7F5B-458B-8728-602D4F07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0105"/>
            <a:ext cx="7278116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/>
              <a:t>Qu’apprend-on en HLP?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Les élèves découvrent des auteurs de tous horizons qui développent tous </a:t>
            </a:r>
            <a:r>
              <a:rPr lang="fr-FR" b="1" dirty="0">
                <a:solidFill>
                  <a:srgbClr val="FF0000"/>
                </a:solidFill>
              </a:rPr>
              <a:t>une pensée déterminante pour l’histoire des idées </a:t>
            </a:r>
            <a:r>
              <a:rPr lang="fr-FR" dirty="0"/>
              <a:t>sur une période qui s’étend de l’Antiquité au XVIII° siècle en classe de Première et du XIX° siècle à nos jours en classe de Terminale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3877E8-8BBD-4A95-920C-C2024D16F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" y="2453755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8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Enseignement de spécialité</a:t>
            </a:r>
            <a:br>
              <a:rPr lang="fr-FR" dirty="0"/>
            </a:br>
            <a:r>
              <a:rPr lang="fr-FR" dirty="0"/>
              <a:t>HLP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Qu’apprend-on en HLP?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Les élèves développent des compétences essentielles comme </a:t>
            </a:r>
            <a:r>
              <a:rPr lang="fr-FR" b="1" dirty="0">
                <a:solidFill>
                  <a:srgbClr val="FF0000"/>
                </a:solidFill>
              </a:rPr>
              <a:t>lire</a:t>
            </a:r>
            <a:r>
              <a:rPr lang="fr-FR" b="1" dirty="0"/>
              <a:t> </a:t>
            </a:r>
            <a:r>
              <a:rPr lang="fr-FR" dirty="0"/>
              <a:t>et </a:t>
            </a:r>
            <a:r>
              <a:rPr lang="fr-FR" b="1" dirty="0">
                <a:solidFill>
                  <a:srgbClr val="FF0000"/>
                </a:solidFill>
              </a:rPr>
              <a:t>synthétiser</a:t>
            </a:r>
            <a:r>
              <a:rPr lang="fr-FR" dirty="0"/>
              <a:t>, </a:t>
            </a:r>
            <a:r>
              <a:rPr lang="fr-FR" b="1" dirty="0">
                <a:solidFill>
                  <a:srgbClr val="FF0000"/>
                </a:solidFill>
              </a:rPr>
              <a:t>commenter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et </a:t>
            </a:r>
            <a:r>
              <a:rPr lang="fr-FR" b="1" dirty="0">
                <a:solidFill>
                  <a:srgbClr val="FF0000"/>
                </a:solidFill>
              </a:rPr>
              <a:t>interpréter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mais aussi </a:t>
            </a:r>
            <a:r>
              <a:rPr lang="fr-FR" b="1" dirty="0">
                <a:solidFill>
                  <a:srgbClr val="FF0000"/>
                </a:solidFill>
              </a:rPr>
              <a:t>argumenter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et </a:t>
            </a:r>
            <a:r>
              <a:rPr lang="fr-FR" b="1" dirty="0">
                <a:solidFill>
                  <a:srgbClr val="FF0000"/>
                </a:solidFill>
              </a:rPr>
              <a:t>débattre</a:t>
            </a:r>
            <a:r>
              <a:rPr lang="fr-FR" b="1" dirty="0"/>
              <a:t> </a:t>
            </a:r>
            <a:r>
              <a:rPr lang="fr-FR" dirty="0"/>
              <a:t>à l’écrit comme à l’oral.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AFB0A1-E1EC-4DC3-A6CC-845AC893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78114"/>
            <a:ext cx="3574238" cy="44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19BD53E-D3F2-492C-8C26-48A9BEE46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7001469" cy="5145435"/>
          </a:xfrm>
        </p:spPr>
      </p:pic>
    </p:spTree>
    <p:extLst>
      <p:ext uri="{BB962C8B-B14F-4D97-AF65-F5344CB8AC3E}">
        <p14:creationId xmlns:p14="http://schemas.microsoft.com/office/powerpoint/2010/main" val="337584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362EDA6-722D-4A25-B53E-837287B7E5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740170" cy="4930551"/>
          </a:xfrm>
        </p:spPr>
      </p:pic>
    </p:spTree>
    <p:extLst>
      <p:ext uri="{BB962C8B-B14F-4D97-AF65-F5344CB8AC3E}">
        <p14:creationId xmlns:p14="http://schemas.microsoft.com/office/powerpoint/2010/main" val="385023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BE36D62-465C-4496-9AB9-221E1E453D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249990" cy="5040560"/>
          </a:xfrm>
        </p:spPr>
      </p:pic>
    </p:spTree>
    <p:extLst>
      <p:ext uri="{BB962C8B-B14F-4D97-AF65-F5344CB8AC3E}">
        <p14:creationId xmlns:p14="http://schemas.microsoft.com/office/powerpoint/2010/main" val="240036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Qualités et compétences 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A1C017F-73EA-41AA-90F9-B90DE4680C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44" y="1628800"/>
            <a:ext cx="5883312" cy="4104456"/>
          </a:xfrm>
        </p:spPr>
      </p:pic>
    </p:spTree>
    <p:extLst>
      <p:ext uri="{BB962C8B-B14F-4D97-AF65-F5344CB8AC3E}">
        <p14:creationId xmlns:p14="http://schemas.microsoft.com/office/powerpoint/2010/main" val="1410043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560</Words>
  <Application>Microsoft Office PowerPoint</Application>
  <PresentationFormat>Affichage à l'écran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Enseignement de spécialité  HLP</vt:lpstr>
      <vt:lpstr>Enseignement de spécialité HLP</vt:lpstr>
      <vt:lpstr>Enseignement de spécialité  HLP</vt:lpstr>
      <vt:lpstr>Enseignement de spécialité HLP</vt:lpstr>
      <vt:lpstr>Enseignement de spécialité HLP</vt:lpstr>
      <vt:lpstr>Présentation PowerPoint</vt:lpstr>
      <vt:lpstr>Présentation PowerPoint</vt:lpstr>
      <vt:lpstr>Présentation PowerPoint</vt:lpstr>
      <vt:lpstr>Qualités et compétences </vt:lpstr>
      <vt:lpstr>Enseignement de spécialité HLP</vt:lpstr>
      <vt:lpstr>Première année De l’Antiquité au monde contemporain</vt:lpstr>
      <vt:lpstr>Deuxième année :  du XVIIIe s. à nos jours </vt:lpstr>
      <vt:lpstr>Enseignement de spécialité HLP</vt:lpstr>
      <vt:lpstr>Enseignement de spécialité HLP</vt:lpstr>
      <vt:lpstr>Enseignement de spécialité HLP</vt:lpstr>
      <vt:lpstr>Enseignement de spécialité HLP</vt:lpstr>
      <vt:lpstr>Enseignement de spécialité HLP</vt:lpstr>
      <vt:lpstr>Combinaisons d’EDS possible (à vous de faire la vôtre…)</vt:lpstr>
      <vt:lpstr>Merci de votre attention et à bientôt en HLP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de spécialité  HLP</dc:title>
  <dc:creator>sylvie</dc:creator>
  <cp:lastModifiedBy>Florent Libral</cp:lastModifiedBy>
  <cp:revision>30</cp:revision>
  <dcterms:created xsi:type="dcterms:W3CDTF">2021-01-10T09:13:27Z</dcterms:created>
  <dcterms:modified xsi:type="dcterms:W3CDTF">2022-02-19T07:11:48Z</dcterms:modified>
</cp:coreProperties>
</file>